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p:regular r:id="rId64"/>
      <p:bold r:id="rId65"/>
      <p:italic r:id="rId66"/>
      <p:boldItalic r:id="rId67"/>
    </p:embeddedFont>
    <p:embeddedFont>
      <p:font typeface="Playfair Display"/>
      <p:regular r:id="rId68"/>
      <p:bold r:id="rId69"/>
      <p:italic r:id="rId70"/>
      <p:boldItalic r:id="rId71"/>
    </p:embeddedFont>
    <p:embeddedFont>
      <p:font typeface="Montserrat"/>
      <p:regular r:id="rId72"/>
      <p:bold r:id="rId73"/>
      <p:italic r:id="rId74"/>
      <p:boldItalic r:id="rId75"/>
    </p:embeddedFont>
    <p:embeddedFont>
      <p:font typeface="Oswald"/>
      <p:regular r:id="rId76"/>
      <p:bold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6.xml"/><Relationship Id="rId75" Type="http://schemas.openxmlformats.org/officeDocument/2006/relationships/font" Target="fonts/Montserrat-boldItalic.fntdata"/><Relationship Id="rId30" Type="http://schemas.openxmlformats.org/officeDocument/2006/relationships/slide" Target="slides/slide25.xml"/><Relationship Id="rId74" Type="http://schemas.openxmlformats.org/officeDocument/2006/relationships/font" Target="fonts/Montserrat-italic.fntdata"/><Relationship Id="rId33" Type="http://schemas.openxmlformats.org/officeDocument/2006/relationships/slide" Target="slides/slide28.xml"/><Relationship Id="rId77" Type="http://schemas.openxmlformats.org/officeDocument/2006/relationships/font" Target="fonts/Oswald-bold.fntdata"/><Relationship Id="rId32" Type="http://schemas.openxmlformats.org/officeDocument/2006/relationships/slide" Target="slides/slide27.xml"/><Relationship Id="rId76" Type="http://schemas.openxmlformats.org/officeDocument/2006/relationships/font" Target="fonts/Oswald-regular.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layfairDisplay-boldItalic.fntdata"/><Relationship Id="rId70" Type="http://schemas.openxmlformats.org/officeDocument/2006/relationships/font" Target="fonts/PlayfairDisplay-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PlayfairDisplay-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layfairDisplay-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b5d2edc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b5d2edc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b5d2edc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b5d2edc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b5d2edca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b5d2edca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1b743a0d4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1b743a0d44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1b743a0d44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1b743a0d44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b743a0d4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1b743a0d44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b743a0d44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1b743a0d44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46c24702f5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46c24702f5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b743a0d4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b743a0d44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b743a0d44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1b743a0d44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6c24702f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346c24702f5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c83832af3_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c83832af3_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c83832af3_8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c83832af3_8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1b743a0d44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1b743a0d44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1b743a0d44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1b743a0d44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1c83832af3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1c83832af3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1c83832af3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1c83832af3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46c24702f5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46c24702f5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6c24702f5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46c24702f5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46c24702f5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46c24702f5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46c24702f5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46c24702f5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1b5d2edca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1b5d2edca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46c24702f5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46c24702f5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46c24702f5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46c24702f5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46c24702f5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46c24702f5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46c24702f5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46c24702f5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46c24702f5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46c24702f5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46c24702f5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46c24702f5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46c24702f5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46c24702f5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simplified example, but it demonstrates the basic structure of a GeoJSON object. The "type" field specifies the type of GeoJSON object (e.g., "Feature", "Point", "LineString", “Polygon”.), and the "geometry" field defines the geometric shape and coordinates. Additional properties can be included in the "properties" field to store any relevant information or attributes associated with the feature. You can have multiple features within a GeoJSON feature collection, each with its own geometry and properties. This flexibility allows for the representation of more complex spatial data structures and enables the creation of rich and interactive map visualizations using D3.js.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1b743a0d44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1b743a0d44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46c24702f5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46c24702f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46c24702f5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46c24702f5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6c24702f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6c24702f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46c24702f5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46c24702f5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46c24702f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46c24702f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46c24702f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46c24702f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46c24702f5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46c24702f5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46c24702f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46c24702f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Scrollytelling is a technique that combines storytelling and data visualization in a scrolling narrative format. Key Features: Sequential Presentation: Content is divided into scenes or sections. Scroll-Triggered Animations: Each scene is revealed or animated as the user scrolls. Interactive Elements: Users can interact with the content and explore data visualizations. Engaging User Experience: Combines narrative storytelling with data-driven visuals. Benefits of Scrollytelling: Enhanced Storytelling: Presents information in a cohesive and engaging narrative. Data Exploration: Allows users to interactively explore data visualizations. Guided Experience: Provides a guided and immersive experience for the audience. Tools and Libraries: Various tools and libraries can facilitate Scrollytelling, such as D3.js, Scrollama, ScrollMagic, and more. Best Practices: Planning the Narrative: Designing a clear and coherent story structure. Visual Transitions: Smooth and well-timed animations between scenes. Responsiveness: Ensuring the scrollytelling experience works well across devices. User Feedback: Providing visual cues to guide users through the narrative. Use Cases: News articles, storytelling websites, data-driven presentations, and more.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46c24702f5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46c24702f5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46c24702f5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46c24702f5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46c24702f5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46c24702f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46c24702f5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46c24702f5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46c24702f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46c24702f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6c24702f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6c24702f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46c24702f5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46c24702f5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46c24702f5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46c24702f5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46c24702f5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46c24702f5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46c24702f5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46c24702f5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46c24702f5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46c24702f5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46c24702f5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46c24702f5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46c24702f5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46c24702f5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46c24702f5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46c24702f5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1b743a0d4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1b743a0d4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6c24702f5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6c24702f5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6c24702f5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6c24702f5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9e06a563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9e06a563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b743a0d44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1b743a0d44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hyperlink" Target="https://blog.scottlogic.com/2020/05/01/rendering-one-million-points-with-d3.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hyperlink" Target="https://gist.github.com/dryjins/75de87dfa8c6e28d37683cfdc3cf501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hyperlink" Target="https://gist.github.com/dryjins/d5a1a5bcac96f4f06c3da3358b6fb931" TargetMode="External"/><Relationship Id="rId5"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w3.org/TR/SVG11/render.html#RenderingOrder" TargetMode="External"/><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hyperlink" Target="https://gist.github.com/dryjins/160aeae7253cabe8c16b5b80361de90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hyperlink" Target="https://gist.github.com/dryjins/a9179e0d793358961c180f910beaf01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hyperlink" Target="https://gist.github.com/dryjins/a9179e0d793358961c180f910beaf01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43.jp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hyperlink" Target="https://gist.github.com/dryjins/32422667974f39f1ef56f9272e86852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st.github.com/dryjins/30e8d4504af95593d19378b8d3eb9333" TargetMode="External"/><Relationship Id="rId4" Type="http://schemas.openxmlformats.org/officeDocument/2006/relationships/image" Target="../media/image27.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47.png"/><Relationship Id="rId5" Type="http://schemas.openxmlformats.org/officeDocument/2006/relationships/hyperlink" Target="https://gist.github.com/dryjins/180d29ee3a2def213b08dd29f8a5d6a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31.png"/><Relationship Id="rId5" Type="http://schemas.openxmlformats.org/officeDocument/2006/relationships/hyperlink" Target="https://observablehq.com/@d3/brushable-scatterplot-matrix"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hyperlink" Target="https://observablehq.com/@d3/brushable-scatterplot-matrix" TargetMode="External"/><Relationship Id="rId5"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st.github.com/dryjins/8cc160628c97f6f0f16d364f5544ada5" TargetMode="Externa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1" Type="http://schemas.openxmlformats.org/officeDocument/2006/relationships/hyperlink" Target="https://github.com/d3/d3-shape#symbols" TargetMode="External"/><Relationship Id="rId10" Type="http://schemas.openxmlformats.org/officeDocument/2006/relationships/hyperlink" Target="https://github.com/d3/d3-shape#links" TargetMode="External"/><Relationship Id="rId13" Type="http://schemas.openxmlformats.org/officeDocument/2006/relationships/hyperlink" Target="https://github.com/d3/d3-shape#stacks" TargetMode="External"/><Relationship Id="rId12" Type="http://schemas.openxmlformats.org/officeDocument/2006/relationships/hyperlink" Target="https://github.com/d3/d3-shape#custom-symbol-types"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hyperlink" Target="https://github.com/d3/d3-shape#arcs" TargetMode="External"/><Relationship Id="rId9" Type="http://schemas.openxmlformats.org/officeDocument/2006/relationships/hyperlink" Target="https://github.com/d3/d3-shape#custom-curves" TargetMode="External"/><Relationship Id="rId15" Type="http://schemas.openxmlformats.org/officeDocument/2006/relationships/image" Target="../media/image52.png"/><Relationship Id="rId14" Type="http://schemas.openxmlformats.org/officeDocument/2006/relationships/image" Target="../media/image42.png"/><Relationship Id="rId16" Type="http://schemas.openxmlformats.org/officeDocument/2006/relationships/hyperlink" Target="https://en.wikipedia.org/wiki/B-spline" TargetMode="External"/><Relationship Id="rId5" Type="http://schemas.openxmlformats.org/officeDocument/2006/relationships/hyperlink" Target="https://github.com/d3/d3-shape#pies" TargetMode="External"/><Relationship Id="rId6" Type="http://schemas.openxmlformats.org/officeDocument/2006/relationships/hyperlink" Target="https://github.com/d3/d3-shape#lines" TargetMode="External"/><Relationship Id="rId7" Type="http://schemas.openxmlformats.org/officeDocument/2006/relationships/hyperlink" Target="https://github.com/d3/d3-shape#areas" TargetMode="External"/><Relationship Id="rId8" Type="http://schemas.openxmlformats.org/officeDocument/2006/relationships/hyperlink" Target="https://github.com/d3/d3-shape#curv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d3/d3-geo" TargetMode="External"/><Relationship Id="rId4" Type="http://schemas.openxmlformats.org/officeDocument/2006/relationships/image" Target="../media/image50.png"/><Relationship Id="rId5"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d3/d3-geo" TargetMode="External"/><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64.png"/><Relationship Id="rId7" Type="http://schemas.openxmlformats.org/officeDocument/2006/relationships/image" Target="../media/image72.png"/><Relationship Id="rId8"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atatracker.ietf.org/doc/html/rfc7946" TargetMode="External"/><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codepen.io" TargetMode="External"/><Relationship Id="rId4" Type="http://schemas.openxmlformats.org/officeDocument/2006/relationships/hyperlink" Target="https://github.com/" TargetMode="External"/><Relationship Id="rId5" Type="http://schemas.openxmlformats.org/officeDocument/2006/relationships/image" Target="../media/image57.png"/><Relationship Id="rId6"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bost.ocks.org/mike/leaflet/" TargetMode="External"/><Relationship Id="rId4"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hyperlink" Target="https://observablehq.com/collection/@d3/d3-geo-projection" TargetMode="External"/><Relationship Id="rId7" Type="http://schemas.openxmlformats.org/officeDocument/2006/relationships/hyperlink" Target="https://gist.github.com/dryjins/6b55962f89e48fcf48627c3da3b9fa4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s://thebookofshaders.com/02/?lan=kr" TargetMode="External"/><Relationship Id="rId9" Type="http://schemas.openxmlformats.org/officeDocument/2006/relationships/hyperlink" Target="https://peterbeshai.com/blog/2017-05-26-beautifully-animate-points-with-webgl-and-regl/" TargetMode="External"/><Relationship Id="rId5" Type="http://schemas.openxmlformats.org/officeDocument/2006/relationships/image" Target="../media/image18.png"/><Relationship Id="rId6" Type="http://schemas.openxmlformats.org/officeDocument/2006/relationships/hyperlink" Target="https://paul.zhdk.ch/pluginfile.php/208390/mod_resource/content/5/%28AK%20Peters%20Visualization%20Series%29%20Tamara%20Munzner%20-%20Visualization%20Analysis%20and%20Design-A%20K%20Peters_CRC%20Press%20%282014%29.pdf" TargetMode="External"/><Relationship Id="rId7" Type="http://schemas.openxmlformats.org/officeDocument/2006/relationships/hyperlink" Target="https://www.youtube.com/watch?v=2LhoCfjm8R4&amp;t=6451s" TargetMode="External"/><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hyperlink" Target="https://github.com/d3/d3-force/blob/v3.0.0/README.md#forceSimulati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codesandbox.io/s/github/UBC-InfoVis/2021-436V-examples/tree/master/d3-force-directed-graph?file=/index.html" TargetMode="Externa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hyperlink" Target="https://d3-graph-gallery.com/graph/dendrogram_radial_basic.html" TargetMode="External"/><Relationship Id="rId6" Type="http://schemas.openxmlformats.org/officeDocument/2006/relationships/hyperlink" Target="https://github.com/d3/d3-shape/blob/v3.2.0/README.md#linkHorizonta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74.png"/><Relationship Id="rId5" Type="http://schemas.openxmlformats.org/officeDocument/2006/relationships/image" Target="../media/image70.png"/><Relationship Id="rId6" Type="http://schemas.openxmlformats.org/officeDocument/2006/relationships/hyperlink" Target="https://github.com/d3/d3-hierarchy/blob/v3.1.2/README.md#tree" TargetMode="External"/><Relationship Id="rId7" Type="http://schemas.openxmlformats.org/officeDocument/2006/relationships/hyperlink" Target="https://codesandbox.io/s/github/UBC-InfoVis/2021-436V-examples/tree/master/d3-tidy-tre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vallandingham.me/scroller.html" TargetMode="External"/><Relationship Id="rId4" Type="http://schemas.openxmlformats.org/officeDocument/2006/relationships/image" Target="../media/image61.png"/><Relationship Id="rId5" Type="http://schemas.openxmlformats.org/officeDocument/2006/relationships/hyperlink" Target="http://imakewebthings.com/waypoints/" TargetMode="External"/><Relationship Id="rId6" Type="http://schemas.openxmlformats.org/officeDocument/2006/relationships/hyperlink" Target="https://developer.mozilla.org/en-US/docs/Web/API/Window/pageYOffset" TargetMode="External"/><Relationship Id="rId7" Type="http://schemas.openxmlformats.org/officeDocument/2006/relationships/hyperlink" Target="https://codesandbox.io/s/github/UBC-InfoVis/2021-436V-examples/tree/master/d3-waypoints-scrollytell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1.png"/><Relationship Id="rId4" Type="http://schemas.openxmlformats.org/officeDocument/2006/relationships/hyperlink" Target="https://codesandbox.io/s/github/UBC-InfoVis/2021-436V-examples/tree/master/d3-responsive-scatter-plot?file=/index.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eveloper.mozilla.org/en-US/docs/Web/SVG/Attribute/viewBox" TargetMode="Externa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gist.github.com/dryjins/1143e316af8490f499e89a6a02672098" TargetMode="Externa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9.png"/><Relationship Id="rId4" Type="http://schemas.openxmlformats.org/officeDocument/2006/relationships/hyperlink" Target="https://developer.mozilla.org/en-US/docs/Web/API/Canvas_API"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codesandbox.io/s/github/UBC-InfoVis/2021-436V-examples/tree/master/d3-canvas-scatter-plot" TargetMode="Externa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freecodecamp.org/news/d3-and-canvas-in-3-steps-8505c8b27444/" TargetMode="Externa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d3-annotation.susielu.com/" TargetMode="External"/><Relationship Id="rId4" Type="http://schemas.openxmlformats.org/officeDocument/2006/relationships/hyperlink" Target="https://codesandbox.io/s/github/UBC-InfoVis/2021-436V-examples/tree/master/d3-annotated-line-chart" TargetMode="External"/><Relationship Id="rId5"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3.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docs.google.com/document/d/12IynQxBxLK7qcemVdaV9DPIl2DpgacJ4tEqZrQE3wJg/edit?usp=sharing" TargetMode="External"/><Relationship Id="rId4" Type="http://schemas.openxmlformats.org/officeDocument/2006/relationships/hyperlink" Target="mailto:dryjins@gmail.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cs171.org/" TargetMode="External"/><Relationship Id="rId4" Type="http://schemas.openxmlformats.org/officeDocument/2006/relationships/hyperlink" Target="https://codepen.io" TargetMode="External"/><Relationship Id="rId5" Type="http://schemas.openxmlformats.org/officeDocument/2006/relationships/hyperlink" Target="https://d3js.org/" TargetMode="External"/><Relationship Id="rId6" Type="http://schemas.openxmlformats.org/officeDocument/2006/relationships/hyperlink" Target="https://github.com/dryjins/d3-starter-templat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6.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playground.tensorflow.org/#activation=tanh&amp;batchSize=10&amp;dataset=circle&amp;regDataset=reg-plane&amp;learningRate=0.03&amp;regularizationRate=0&amp;noise=0&amp;networkShape=4,2&amp;seed=0.02996&amp;showTestData=false&amp;discretize=false&amp;percTrainData=50&amp;x=true&amp;y=true&amp;xTimesY=false&amp;xSquared=false&amp;ySquared=false&amp;cosX=false&amp;sinX=false&amp;cosY=false&amp;sinY=false&amp;collectStats=false&amp;problem=classification&amp;initZero=false&amp;hideText=fals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d3js.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420"/>
              <a:t>Data Visualization </a:t>
            </a:r>
            <a:endParaRPr sz="5420"/>
          </a:p>
          <a:p>
            <a:pPr indent="0" lvl="0" marL="0" rtl="0" algn="ctr">
              <a:spcBef>
                <a:spcPts val="0"/>
              </a:spcBef>
              <a:spcAft>
                <a:spcPts val="0"/>
              </a:spcAft>
              <a:buSzPts val="990"/>
              <a:buNone/>
            </a:pPr>
            <a:r>
              <a:rPr lang="en" sz="5420"/>
              <a:t>(From Theory to Practice)</a:t>
            </a:r>
            <a:endParaRPr sz="5420"/>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lang="en"/>
              <a:t>Seungmin Jin</a:t>
            </a:r>
            <a:endParaRPr/>
          </a:p>
          <a:p>
            <a:pPr indent="0" lvl="0" marL="0" rtl="0" algn="l">
              <a:spcBef>
                <a:spcPts val="0"/>
              </a:spcBef>
              <a:spcAft>
                <a:spcPts val="0"/>
              </a:spcAft>
              <a:buNone/>
            </a:pPr>
            <a:r>
              <a:rPr lang="en"/>
              <a:t>(dryjins@gmail.com)</a:t>
            </a:r>
            <a:endParaRPr/>
          </a:p>
        </p:txBody>
      </p:sp>
      <p:sp>
        <p:nvSpPr>
          <p:cNvPr id="60" name="Google Shape;60;p1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p:nvPr/>
        </p:nvSpPr>
        <p:spPr>
          <a:xfrm>
            <a:off x="66025" y="645700"/>
            <a:ext cx="5708400" cy="4453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Document Object Model</a:t>
            </a:r>
            <a:endParaRPr/>
          </a:p>
        </p:txBody>
      </p:sp>
      <p:sp>
        <p:nvSpPr>
          <p:cNvPr id="171" name="Google Shape;171;p22"/>
          <p:cNvSpPr txBox="1"/>
          <p:nvPr>
            <p:ph type="title"/>
          </p:nvPr>
        </p:nvSpPr>
        <p:spPr>
          <a:xfrm>
            <a:off x="0" y="0"/>
            <a:ext cx="85206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HTML5 and Web Browser</a:t>
            </a:r>
            <a:endParaRPr/>
          </a:p>
        </p:txBody>
      </p:sp>
      <p:pic>
        <p:nvPicPr>
          <p:cNvPr id="172" name="Google Shape;172;p22"/>
          <p:cNvPicPr preferRelativeResize="0"/>
          <p:nvPr/>
        </p:nvPicPr>
        <p:blipFill>
          <a:blip r:embed="rId3">
            <a:alphaModFix/>
          </a:blip>
          <a:stretch>
            <a:fillRect/>
          </a:stretch>
        </p:blipFill>
        <p:spPr>
          <a:xfrm>
            <a:off x="112975" y="1695425"/>
            <a:ext cx="2897275" cy="2013582"/>
          </a:xfrm>
          <a:prstGeom prst="rect">
            <a:avLst/>
          </a:prstGeom>
          <a:noFill/>
          <a:ln>
            <a:noFill/>
          </a:ln>
        </p:spPr>
      </p:pic>
      <p:grpSp>
        <p:nvGrpSpPr>
          <p:cNvPr id="173" name="Google Shape;173;p22"/>
          <p:cNvGrpSpPr/>
          <p:nvPr/>
        </p:nvGrpSpPr>
        <p:grpSpPr>
          <a:xfrm>
            <a:off x="2948725" y="921325"/>
            <a:ext cx="3000000" cy="1663400"/>
            <a:chOff x="3682500" y="1078600"/>
            <a:chExt cx="3000000" cy="1663400"/>
          </a:xfrm>
        </p:grpSpPr>
        <p:pic>
          <p:nvPicPr>
            <p:cNvPr id="174" name="Google Shape;174;p22"/>
            <p:cNvPicPr preferRelativeResize="0"/>
            <p:nvPr/>
          </p:nvPicPr>
          <p:blipFill>
            <a:blip r:embed="rId4">
              <a:alphaModFix/>
            </a:blip>
            <a:stretch>
              <a:fillRect/>
            </a:stretch>
          </p:blipFill>
          <p:spPr>
            <a:xfrm>
              <a:off x="3777900" y="1394100"/>
              <a:ext cx="2436875" cy="1347900"/>
            </a:xfrm>
            <a:prstGeom prst="rect">
              <a:avLst/>
            </a:prstGeom>
            <a:noFill/>
            <a:ln>
              <a:noFill/>
            </a:ln>
          </p:spPr>
        </p:pic>
        <p:sp>
          <p:nvSpPr>
            <p:cNvPr id="175" name="Google Shape;175;p22"/>
            <p:cNvSpPr txBox="1"/>
            <p:nvPr/>
          </p:nvSpPr>
          <p:spPr>
            <a:xfrm>
              <a:off x="3682500" y="1078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CSS (Cascading </a:t>
              </a:r>
              <a:r>
                <a:rPr b="1" lang="en">
                  <a:solidFill>
                    <a:srgbClr val="1155CC"/>
                  </a:solidFill>
                </a:rPr>
                <a:t>Style</a:t>
              </a:r>
              <a:r>
                <a:rPr lang="en"/>
                <a:t> Sheets)</a:t>
              </a:r>
              <a:endParaRPr/>
            </a:p>
          </p:txBody>
        </p:sp>
      </p:grpSp>
      <p:pic>
        <p:nvPicPr>
          <p:cNvPr id="176" name="Google Shape;176;p22"/>
          <p:cNvPicPr preferRelativeResize="0"/>
          <p:nvPr/>
        </p:nvPicPr>
        <p:blipFill>
          <a:blip r:embed="rId5">
            <a:alphaModFix/>
          </a:blip>
          <a:stretch>
            <a:fillRect/>
          </a:stretch>
        </p:blipFill>
        <p:spPr>
          <a:xfrm>
            <a:off x="6322925" y="3342425"/>
            <a:ext cx="2535799" cy="1522253"/>
          </a:xfrm>
          <a:prstGeom prst="rect">
            <a:avLst/>
          </a:prstGeom>
          <a:noFill/>
          <a:ln>
            <a:noFill/>
          </a:ln>
        </p:spPr>
      </p:pic>
      <p:pic>
        <p:nvPicPr>
          <p:cNvPr id="177" name="Google Shape;177;p22"/>
          <p:cNvPicPr preferRelativeResize="0"/>
          <p:nvPr/>
        </p:nvPicPr>
        <p:blipFill>
          <a:blip r:embed="rId6">
            <a:alphaModFix/>
          </a:blip>
          <a:stretch>
            <a:fillRect/>
          </a:stretch>
        </p:blipFill>
        <p:spPr>
          <a:xfrm>
            <a:off x="2948726" y="2885550"/>
            <a:ext cx="2094773" cy="2147723"/>
          </a:xfrm>
          <a:prstGeom prst="rect">
            <a:avLst/>
          </a:prstGeom>
          <a:noFill/>
          <a:ln>
            <a:noFill/>
          </a:ln>
        </p:spPr>
      </p:pic>
      <p:pic>
        <p:nvPicPr>
          <p:cNvPr id="178" name="Google Shape;178;p22"/>
          <p:cNvPicPr preferRelativeResize="0"/>
          <p:nvPr/>
        </p:nvPicPr>
        <p:blipFill rotWithShape="1">
          <a:blip r:embed="rId7">
            <a:alphaModFix/>
          </a:blip>
          <a:srcRect b="0" l="12446" r="14640" t="0"/>
          <a:stretch/>
        </p:blipFill>
        <p:spPr>
          <a:xfrm>
            <a:off x="6322925" y="768925"/>
            <a:ext cx="2535799" cy="1905550"/>
          </a:xfrm>
          <a:prstGeom prst="rect">
            <a:avLst/>
          </a:prstGeom>
          <a:noFill/>
          <a:ln cap="flat" cmpd="sng" w="9525">
            <a:solidFill>
              <a:schemeClr val="lt2"/>
            </a:solidFill>
            <a:prstDash val="solid"/>
            <a:round/>
            <a:headEnd len="sm" w="sm" type="none"/>
            <a:tailEnd len="sm" w="sm" type="none"/>
          </a:ln>
        </p:spPr>
      </p:pic>
      <p:sp>
        <p:nvSpPr>
          <p:cNvPr id="179" name="Google Shape;179;p22"/>
          <p:cNvSpPr txBox="1"/>
          <p:nvPr/>
        </p:nvSpPr>
        <p:spPr>
          <a:xfrm>
            <a:off x="112975" y="12952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HyperText </a:t>
            </a:r>
            <a:r>
              <a:rPr b="1" lang="en"/>
              <a:t>Markup </a:t>
            </a:r>
            <a:r>
              <a:rPr lang="en"/>
              <a:t>Language (HTML)</a:t>
            </a:r>
            <a:endParaRPr/>
          </a:p>
        </p:txBody>
      </p:sp>
      <p:sp>
        <p:nvSpPr>
          <p:cNvPr id="180" name="Google Shape;180;p22"/>
          <p:cNvSpPr txBox="1"/>
          <p:nvPr/>
        </p:nvSpPr>
        <p:spPr>
          <a:xfrm>
            <a:off x="2948725" y="2571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Javascript (</a:t>
            </a:r>
            <a:r>
              <a:rPr b="1" lang="en">
                <a:solidFill>
                  <a:srgbClr val="B45F06"/>
                </a:solidFill>
              </a:rPr>
              <a:t>Functions</a:t>
            </a:r>
            <a:r>
              <a:rPr lang="en"/>
              <a:t>)</a:t>
            </a:r>
            <a:endParaRPr/>
          </a:p>
        </p:txBody>
      </p:sp>
      <p:sp>
        <p:nvSpPr>
          <p:cNvPr id="181" name="Google Shape;181;p22"/>
          <p:cNvSpPr/>
          <p:nvPr/>
        </p:nvSpPr>
        <p:spPr>
          <a:xfrm>
            <a:off x="5818550" y="1650900"/>
            <a:ext cx="504300" cy="2862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rot="5400000">
            <a:off x="7409075" y="2865350"/>
            <a:ext cx="504300" cy="2862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txBox="1"/>
          <p:nvPr/>
        </p:nvSpPr>
        <p:spPr>
          <a:xfrm>
            <a:off x="5774425" y="1369975"/>
            <a:ext cx="5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read</a:t>
            </a:r>
            <a:endParaRPr>
              <a:latin typeface="Playfair Display"/>
              <a:ea typeface="Playfair Display"/>
              <a:cs typeface="Playfair Display"/>
              <a:sym typeface="Playfair Display"/>
            </a:endParaRPr>
          </a:p>
        </p:txBody>
      </p:sp>
      <p:sp>
        <p:nvSpPr>
          <p:cNvPr id="184" name="Google Shape;184;p22"/>
          <p:cNvSpPr txBox="1"/>
          <p:nvPr/>
        </p:nvSpPr>
        <p:spPr>
          <a:xfrm>
            <a:off x="7849200" y="2808350"/>
            <a:ext cx="10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rendering</a:t>
            </a:r>
            <a:endParaRPr>
              <a:latin typeface="Playfair Display"/>
              <a:ea typeface="Playfair Display"/>
              <a:cs typeface="Playfair Display"/>
              <a:sym typeface="Playfair Display"/>
            </a:endParaRPr>
          </a:p>
        </p:txBody>
      </p:sp>
      <p:sp>
        <p:nvSpPr>
          <p:cNvPr id="185" name="Google Shape;185;p22"/>
          <p:cNvSpPr txBox="1"/>
          <p:nvPr/>
        </p:nvSpPr>
        <p:spPr>
          <a:xfrm>
            <a:off x="565700" y="607500"/>
            <a:ext cx="422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Playfair Display"/>
                <a:ea typeface="Playfair Display"/>
                <a:cs typeface="Playfair Display"/>
                <a:sym typeface="Playfair Display"/>
              </a:rPr>
              <a:t>Language</a:t>
            </a:r>
            <a:r>
              <a:rPr b="1" lang="en" sz="1600">
                <a:latin typeface="Playfair Display"/>
                <a:ea typeface="Playfair Display"/>
                <a:cs typeface="Playfair Display"/>
                <a:sym typeface="Playfair Display"/>
              </a:rPr>
              <a:t> for display!</a:t>
            </a:r>
            <a:endParaRPr b="1" sz="1600">
              <a:latin typeface="Playfair Display"/>
              <a:ea typeface="Playfair Display"/>
              <a:cs typeface="Playfair Display"/>
              <a:sym typeface="Playfair Display"/>
            </a:endParaRPr>
          </a:p>
        </p:txBody>
      </p:sp>
      <p:sp>
        <p:nvSpPr>
          <p:cNvPr id="186" name="Google Shape;186;p22"/>
          <p:cNvSpPr txBox="1"/>
          <p:nvPr/>
        </p:nvSpPr>
        <p:spPr>
          <a:xfrm>
            <a:off x="112975" y="3709000"/>
            <a:ext cx="283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Document Object Model (DOM) Elements</a:t>
            </a:r>
            <a:endParaRPr b="1">
              <a:latin typeface="Playfair Display"/>
              <a:ea typeface="Playfair Display"/>
              <a:cs typeface="Playfair Display"/>
              <a:sym typeface="Playfair Display"/>
            </a:endParaRPr>
          </a:p>
        </p:txBody>
      </p:sp>
      <p:cxnSp>
        <p:nvCxnSpPr>
          <p:cNvPr id="187" name="Google Shape;187;p22"/>
          <p:cNvCxnSpPr/>
          <p:nvPr/>
        </p:nvCxnSpPr>
        <p:spPr>
          <a:xfrm>
            <a:off x="880475" y="3279800"/>
            <a:ext cx="183600" cy="4257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22"/>
          <p:cNvCxnSpPr/>
          <p:nvPr/>
        </p:nvCxnSpPr>
        <p:spPr>
          <a:xfrm>
            <a:off x="520950" y="3587975"/>
            <a:ext cx="381600" cy="1833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2"/>
          <p:cNvCxnSpPr/>
          <p:nvPr/>
        </p:nvCxnSpPr>
        <p:spPr>
          <a:xfrm flipH="1">
            <a:off x="1342850" y="997875"/>
            <a:ext cx="117300" cy="4182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8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Rendering</a:t>
            </a:r>
            <a:r>
              <a:rPr lang="en"/>
              <a:t> </a:t>
            </a:r>
            <a:endParaRPr/>
          </a:p>
          <a:p>
            <a:pPr indent="0" lvl="0" marL="0" rtl="0" algn="l">
              <a:spcBef>
                <a:spcPts val="0"/>
              </a:spcBef>
              <a:spcAft>
                <a:spcPts val="0"/>
              </a:spcAft>
              <a:buNone/>
            </a:pPr>
            <a:r>
              <a:t/>
            </a:r>
            <a:endParaRPr/>
          </a:p>
        </p:txBody>
      </p:sp>
      <p:sp>
        <p:nvSpPr>
          <p:cNvPr id="196" name="Google Shape;196;p23"/>
          <p:cNvSpPr txBox="1"/>
          <p:nvPr/>
        </p:nvSpPr>
        <p:spPr>
          <a:xfrm>
            <a:off x="291825" y="448138"/>
            <a:ext cx="77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We can </a:t>
            </a:r>
            <a:r>
              <a:rPr lang="en">
                <a:latin typeface="Playfair Display"/>
                <a:ea typeface="Playfair Display"/>
                <a:cs typeface="Playfair Display"/>
                <a:sym typeface="Playfair Display"/>
              </a:rPr>
              <a:t>visualize</a:t>
            </a:r>
            <a:r>
              <a:rPr lang="en">
                <a:latin typeface="Playfair Display"/>
                <a:ea typeface="Playfair Display"/>
                <a:cs typeface="Playfair Display"/>
                <a:sym typeface="Playfair Display"/>
              </a:rPr>
              <a:t> anything with HTML and CSS, </a:t>
            </a:r>
            <a:r>
              <a:rPr lang="en">
                <a:latin typeface="Playfair Display"/>
                <a:ea typeface="Playfair Display"/>
                <a:cs typeface="Playfair Display"/>
                <a:sym typeface="Playfair Display"/>
              </a:rPr>
              <a:t>so HTML provides…</a:t>
            </a:r>
            <a:endParaRPr>
              <a:latin typeface="Playfair Display"/>
              <a:ea typeface="Playfair Display"/>
              <a:cs typeface="Playfair Display"/>
              <a:sym typeface="Playfair Display"/>
            </a:endParaRPr>
          </a:p>
        </p:txBody>
      </p:sp>
      <p:grpSp>
        <p:nvGrpSpPr>
          <p:cNvPr id="197" name="Google Shape;197;p23"/>
          <p:cNvGrpSpPr/>
          <p:nvPr/>
        </p:nvGrpSpPr>
        <p:grpSpPr>
          <a:xfrm>
            <a:off x="168675" y="1063750"/>
            <a:ext cx="4518125" cy="3978825"/>
            <a:chOff x="168675" y="1063750"/>
            <a:chExt cx="4518125" cy="3978825"/>
          </a:xfrm>
        </p:grpSpPr>
        <p:sp>
          <p:nvSpPr>
            <p:cNvPr id="198" name="Google Shape;198;p23"/>
            <p:cNvSpPr/>
            <p:nvPr/>
          </p:nvSpPr>
          <p:spPr>
            <a:xfrm>
              <a:off x="168675" y="1063750"/>
              <a:ext cx="4226400" cy="396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3"/>
            <p:cNvPicPr preferRelativeResize="0"/>
            <p:nvPr/>
          </p:nvPicPr>
          <p:blipFill>
            <a:blip r:embed="rId3">
              <a:alphaModFix/>
            </a:blip>
            <a:stretch>
              <a:fillRect/>
            </a:stretch>
          </p:blipFill>
          <p:spPr>
            <a:xfrm>
              <a:off x="428350" y="1531950"/>
              <a:ext cx="3707050" cy="2085224"/>
            </a:xfrm>
            <a:prstGeom prst="rect">
              <a:avLst/>
            </a:prstGeom>
            <a:noFill/>
            <a:ln>
              <a:noFill/>
            </a:ln>
          </p:spPr>
        </p:pic>
        <p:sp>
          <p:nvSpPr>
            <p:cNvPr id="200" name="Google Shape;200;p23"/>
            <p:cNvSpPr txBox="1"/>
            <p:nvPr/>
          </p:nvSpPr>
          <p:spPr>
            <a:xfrm>
              <a:off x="460400" y="1097750"/>
              <a:ext cx="42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Scalable Vector Graphics (SVG - DOM)</a:t>
              </a:r>
              <a:endParaRPr b="1">
                <a:latin typeface="Playfair Display"/>
                <a:ea typeface="Playfair Display"/>
                <a:cs typeface="Playfair Display"/>
                <a:sym typeface="Playfair Display"/>
              </a:endParaRPr>
            </a:p>
          </p:txBody>
        </p:sp>
        <p:sp>
          <p:nvSpPr>
            <p:cNvPr id="201" name="Google Shape;201;p23"/>
            <p:cNvSpPr txBox="1"/>
            <p:nvPr/>
          </p:nvSpPr>
          <p:spPr>
            <a:xfrm>
              <a:off x="247775" y="3651175"/>
              <a:ext cx="4000500" cy="1391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2"/>
                </a:buClr>
                <a:buSzPts val="1100"/>
                <a:buFont typeface="Playfair Display"/>
                <a:buChar char="●"/>
              </a:pPr>
              <a:r>
                <a:rPr lang="en">
                  <a:latin typeface="Playfair Display"/>
                  <a:ea typeface="Playfair Display"/>
                  <a:cs typeface="Playfair Display"/>
                  <a:sym typeface="Playfair Display"/>
                </a:rPr>
                <a:t>SVG defines the graphics in XML format</a:t>
              </a:r>
              <a:endParaRPr>
                <a:latin typeface="Playfair Display"/>
                <a:ea typeface="Playfair Display"/>
                <a:cs typeface="Playfair Display"/>
                <a:sym typeface="Playfair Display"/>
              </a:endParaRPr>
            </a:p>
            <a:p>
              <a:pPr indent="-298450" lvl="0" marL="457200" rtl="0" algn="l">
                <a:lnSpc>
                  <a:spcPct val="115000"/>
                </a:lnSpc>
                <a:spcBef>
                  <a:spcPts val="0"/>
                </a:spcBef>
                <a:spcAft>
                  <a:spcPts val="0"/>
                </a:spcAft>
                <a:buClr>
                  <a:schemeClr val="dk2"/>
                </a:buClr>
                <a:buSzPts val="1100"/>
                <a:buFont typeface="Playfair Display"/>
                <a:buChar char="●"/>
              </a:pPr>
              <a:r>
                <a:rPr lang="en">
                  <a:latin typeface="Playfair Display"/>
                  <a:ea typeface="Playfair Display"/>
                  <a:cs typeface="Playfair Display"/>
                  <a:sym typeface="Playfair Display"/>
                </a:rPr>
                <a:t>Every </a:t>
              </a:r>
              <a:r>
                <a:rPr b="1" lang="en">
                  <a:solidFill>
                    <a:srgbClr val="9900FF"/>
                  </a:solidFill>
                  <a:latin typeface="Playfair Display"/>
                  <a:ea typeface="Playfair Display"/>
                  <a:cs typeface="Playfair Display"/>
                  <a:sym typeface="Playfair Display"/>
                </a:rPr>
                <a:t>element</a:t>
              </a:r>
              <a:r>
                <a:rPr lang="en">
                  <a:solidFill>
                    <a:srgbClr val="9900FF"/>
                  </a:solidFill>
                  <a:latin typeface="Playfair Display"/>
                  <a:ea typeface="Playfair Display"/>
                  <a:cs typeface="Playfair Display"/>
                  <a:sym typeface="Playfair Display"/>
                </a:rPr>
                <a:t> </a:t>
              </a:r>
              <a:r>
                <a:rPr lang="en">
                  <a:latin typeface="Playfair Display"/>
                  <a:ea typeface="Playfair Display"/>
                  <a:cs typeface="Playfair Display"/>
                  <a:sym typeface="Playfair Display"/>
                </a:rPr>
                <a:t>and every attribute in SVG files can be animated</a:t>
              </a:r>
              <a:endParaRPr>
                <a:latin typeface="Playfair Display"/>
                <a:ea typeface="Playfair Display"/>
                <a:cs typeface="Playfair Display"/>
                <a:sym typeface="Playfair Display"/>
              </a:endParaRPr>
            </a:p>
            <a:p>
              <a:pPr indent="-298450" lvl="0" marL="457200" rtl="0" algn="l">
                <a:lnSpc>
                  <a:spcPct val="115000"/>
                </a:lnSpc>
                <a:spcBef>
                  <a:spcPts val="0"/>
                </a:spcBef>
                <a:spcAft>
                  <a:spcPts val="0"/>
                </a:spcAft>
                <a:buClr>
                  <a:schemeClr val="dk2"/>
                </a:buClr>
                <a:buSzPts val="1100"/>
                <a:buFont typeface="Playfair Display"/>
                <a:buChar char="●"/>
              </a:pPr>
              <a:r>
                <a:rPr lang="en">
                  <a:latin typeface="Playfair Display"/>
                  <a:ea typeface="Playfair Display"/>
                  <a:cs typeface="Playfair Display"/>
                  <a:sym typeface="Playfair Display"/>
                </a:rPr>
                <a:t>SVG requires </a:t>
              </a:r>
              <a:r>
                <a:rPr b="1" lang="en">
                  <a:solidFill>
                    <a:srgbClr val="FF0000"/>
                  </a:solidFill>
                  <a:latin typeface="Playfair Display"/>
                  <a:ea typeface="Playfair Display"/>
                  <a:cs typeface="Playfair Display"/>
                  <a:sym typeface="Playfair Display"/>
                </a:rPr>
                <a:t>incremental space complexity</a:t>
              </a:r>
              <a:r>
                <a:rPr lang="en">
                  <a:latin typeface="Playfair Display"/>
                  <a:ea typeface="Playfair Display"/>
                  <a:cs typeface="Playfair Display"/>
                  <a:sym typeface="Playfair Display"/>
                </a:rPr>
                <a:t> for each elements (3000 max)</a:t>
              </a:r>
              <a:endParaRPr>
                <a:latin typeface="Playfair Display"/>
                <a:ea typeface="Playfair Display"/>
                <a:cs typeface="Playfair Display"/>
                <a:sym typeface="Playfair Display"/>
              </a:endParaRPr>
            </a:p>
          </p:txBody>
        </p:sp>
      </p:grpSp>
      <p:grpSp>
        <p:nvGrpSpPr>
          <p:cNvPr id="202" name="Google Shape;202;p23"/>
          <p:cNvGrpSpPr/>
          <p:nvPr/>
        </p:nvGrpSpPr>
        <p:grpSpPr>
          <a:xfrm>
            <a:off x="4745500" y="1018050"/>
            <a:ext cx="4226400" cy="4012550"/>
            <a:chOff x="4745500" y="1018050"/>
            <a:chExt cx="4226400" cy="4012550"/>
          </a:xfrm>
        </p:grpSpPr>
        <p:sp>
          <p:nvSpPr>
            <p:cNvPr id="203" name="Google Shape;203;p23"/>
            <p:cNvSpPr/>
            <p:nvPr/>
          </p:nvSpPr>
          <p:spPr>
            <a:xfrm>
              <a:off x="4745500" y="1018050"/>
              <a:ext cx="4226400" cy="396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3"/>
            <p:cNvPicPr preferRelativeResize="0"/>
            <p:nvPr/>
          </p:nvPicPr>
          <p:blipFill>
            <a:blip r:embed="rId4">
              <a:alphaModFix/>
            </a:blip>
            <a:stretch>
              <a:fillRect/>
            </a:stretch>
          </p:blipFill>
          <p:spPr>
            <a:xfrm>
              <a:off x="5103563" y="1437300"/>
              <a:ext cx="2268875" cy="2268875"/>
            </a:xfrm>
            <a:prstGeom prst="rect">
              <a:avLst/>
            </a:prstGeom>
            <a:noFill/>
            <a:ln>
              <a:noFill/>
            </a:ln>
          </p:spPr>
        </p:pic>
        <p:sp>
          <p:nvSpPr>
            <p:cNvPr id="205" name="Google Shape;205;p23"/>
            <p:cNvSpPr txBox="1"/>
            <p:nvPr/>
          </p:nvSpPr>
          <p:spPr>
            <a:xfrm>
              <a:off x="5181825" y="1097750"/>
              <a:ext cx="24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HTML Canvas</a:t>
              </a:r>
              <a:endParaRPr b="1">
                <a:latin typeface="Playfair Display"/>
                <a:ea typeface="Playfair Display"/>
                <a:cs typeface="Playfair Display"/>
                <a:sym typeface="Playfair Display"/>
              </a:endParaRPr>
            </a:p>
          </p:txBody>
        </p:sp>
        <p:sp>
          <p:nvSpPr>
            <p:cNvPr id="206" name="Google Shape;206;p23"/>
            <p:cNvSpPr txBox="1"/>
            <p:nvPr/>
          </p:nvSpPr>
          <p:spPr>
            <a:xfrm>
              <a:off x="5035075" y="3639200"/>
              <a:ext cx="3855900" cy="1391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2"/>
                </a:buClr>
                <a:buSzPts val="1100"/>
                <a:buFont typeface="Playfair Display"/>
                <a:buChar char="●"/>
              </a:pPr>
              <a:r>
                <a:rPr lang="en">
                  <a:latin typeface="Playfair Display"/>
                  <a:ea typeface="Playfair Display"/>
                  <a:cs typeface="Playfair Display"/>
                  <a:sym typeface="Playfair Display"/>
                </a:rPr>
                <a:t>A mere container for graphics. </a:t>
              </a:r>
              <a:endParaRPr>
                <a:latin typeface="Playfair Display"/>
                <a:ea typeface="Playfair Display"/>
                <a:cs typeface="Playfair Display"/>
                <a:sym typeface="Playfair Display"/>
              </a:endParaRPr>
            </a:p>
            <a:p>
              <a:pPr indent="-298450" lvl="0" marL="457200" rtl="0" algn="l">
                <a:lnSpc>
                  <a:spcPct val="115000"/>
                </a:lnSpc>
                <a:spcBef>
                  <a:spcPts val="0"/>
                </a:spcBef>
                <a:spcAft>
                  <a:spcPts val="0"/>
                </a:spcAft>
                <a:buClr>
                  <a:schemeClr val="dk2"/>
                </a:buClr>
                <a:buSzPts val="1100"/>
                <a:buFont typeface="Playfair Display"/>
                <a:buChar char="●"/>
              </a:pPr>
              <a:r>
                <a:rPr lang="en">
                  <a:latin typeface="Playfair Display"/>
                  <a:ea typeface="Playfair Display"/>
                  <a:cs typeface="Playfair Display"/>
                  <a:sym typeface="Playfair Display"/>
                </a:rPr>
                <a:t>You must use JavaScript to </a:t>
              </a:r>
              <a:r>
                <a:rPr b="1" lang="en">
                  <a:solidFill>
                    <a:srgbClr val="FF0000"/>
                  </a:solidFill>
                  <a:latin typeface="Playfair Display"/>
                  <a:ea typeface="Playfair Display"/>
                  <a:cs typeface="Playfair Display"/>
                  <a:sym typeface="Playfair Display"/>
                </a:rPr>
                <a:t>actually draw</a:t>
              </a:r>
              <a:r>
                <a:rPr lang="en">
                  <a:latin typeface="Playfair Display"/>
                  <a:ea typeface="Playfair Display"/>
                  <a:cs typeface="Playfair Display"/>
                  <a:sym typeface="Playfair Display"/>
                </a:rPr>
                <a:t> the graphics.</a:t>
              </a:r>
              <a:endParaRPr>
                <a:latin typeface="Playfair Display"/>
                <a:ea typeface="Playfair Display"/>
                <a:cs typeface="Playfair Display"/>
                <a:sym typeface="Playfair Display"/>
              </a:endParaRPr>
            </a:p>
            <a:p>
              <a:pPr indent="-298450" lvl="0" marL="457200" rtl="0" algn="l">
                <a:lnSpc>
                  <a:spcPct val="115000"/>
                </a:lnSpc>
                <a:spcBef>
                  <a:spcPts val="0"/>
                </a:spcBef>
                <a:spcAft>
                  <a:spcPts val="0"/>
                </a:spcAft>
                <a:buClr>
                  <a:schemeClr val="dk2"/>
                </a:buClr>
                <a:buSzPts val="1100"/>
                <a:buFont typeface="Playfair Display"/>
                <a:buChar char="●"/>
              </a:pPr>
              <a:r>
                <a:rPr lang="en">
                  <a:latin typeface="Playfair Display"/>
                  <a:ea typeface="Playfair Display"/>
                  <a:cs typeface="Playfair Display"/>
                  <a:sym typeface="Playfair Display"/>
                </a:rPr>
                <a:t>Canvas require </a:t>
              </a:r>
              <a:r>
                <a:rPr b="1" lang="en">
                  <a:solidFill>
                    <a:srgbClr val="9900FF"/>
                  </a:solidFill>
                  <a:latin typeface="Playfair Display"/>
                  <a:ea typeface="Playfair Display"/>
                  <a:cs typeface="Playfair Display"/>
                  <a:sym typeface="Playfair Display"/>
                </a:rPr>
                <a:t>fixed space complexity</a:t>
              </a:r>
              <a:r>
                <a:rPr lang="en">
                  <a:solidFill>
                    <a:srgbClr val="9900FF"/>
                  </a:solidFill>
                  <a:latin typeface="Playfair Display"/>
                  <a:ea typeface="Playfair Display"/>
                  <a:cs typeface="Playfair Display"/>
                  <a:sym typeface="Playfair Display"/>
                </a:rPr>
                <a:t> </a:t>
              </a:r>
              <a:r>
                <a:rPr lang="en">
                  <a:latin typeface="Playfair Display"/>
                  <a:ea typeface="Playfair Display"/>
                  <a:cs typeface="Playfair Display"/>
                  <a:sym typeface="Playfair Display"/>
                </a:rPr>
                <a:t>based on the height and width.</a:t>
              </a:r>
              <a:endParaRPr>
                <a:latin typeface="Playfair Display"/>
                <a:ea typeface="Playfair Display"/>
                <a:cs typeface="Playfair Display"/>
                <a:sym typeface="Playfair Display"/>
              </a:endParaRPr>
            </a:p>
          </p:txBody>
        </p:sp>
      </p:grpSp>
      <p:sp>
        <p:nvSpPr>
          <p:cNvPr id="207" name="Google Shape;207;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23"/>
          <p:cNvSpPr/>
          <p:nvPr/>
        </p:nvSpPr>
        <p:spPr>
          <a:xfrm>
            <a:off x="7458850" y="1981250"/>
            <a:ext cx="548700" cy="30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09" name="Google Shape;209;p23"/>
          <p:cNvSpPr/>
          <p:nvPr/>
        </p:nvSpPr>
        <p:spPr>
          <a:xfrm>
            <a:off x="7458850" y="2872825"/>
            <a:ext cx="548700" cy="30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10" name="Google Shape;210;p23"/>
          <p:cNvSpPr txBox="1"/>
          <p:nvPr/>
        </p:nvSpPr>
        <p:spPr>
          <a:xfrm>
            <a:off x="8075600" y="1864700"/>
            <a:ext cx="97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Canvas 2D </a:t>
            </a:r>
            <a:endParaRPr sz="1800">
              <a:solidFill>
                <a:schemeClr val="dk2"/>
              </a:solidFill>
              <a:latin typeface="Playfair Display"/>
              <a:ea typeface="Playfair Display"/>
              <a:cs typeface="Playfair Display"/>
              <a:sym typeface="Playfair Display"/>
            </a:endParaRPr>
          </a:p>
        </p:txBody>
      </p:sp>
      <p:sp>
        <p:nvSpPr>
          <p:cNvPr id="211" name="Google Shape;211;p23"/>
          <p:cNvSpPr txBox="1"/>
          <p:nvPr/>
        </p:nvSpPr>
        <p:spPr>
          <a:xfrm>
            <a:off x="8056425" y="2793475"/>
            <a:ext cx="97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WebGL</a:t>
            </a:r>
            <a:endParaRPr sz="1800">
              <a:solidFill>
                <a:schemeClr val="dk2"/>
              </a:solidFill>
              <a:latin typeface="Playfair Display"/>
              <a:ea typeface="Playfair Display"/>
              <a:cs typeface="Playfair Display"/>
              <a:sym typeface="Playfair Display"/>
            </a:endParaRPr>
          </a:p>
        </p:txBody>
      </p:sp>
      <p:sp>
        <p:nvSpPr>
          <p:cNvPr id="212" name="Google Shape;212;p23"/>
          <p:cNvSpPr txBox="1"/>
          <p:nvPr/>
        </p:nvSpPr>
        <p:spPr>
          <a:xfrm>
            <a:off x="7399525" y="1629725"/>
            <a:ext cx="169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CPU</a:t>
            </a:r>
            <a:endParaRPr sz="1800">
              <a:solidFill>
                <a:schemeClr val="dk2"/>
              </a:solidFill>
              <a:latin typeface="Playfair Display"/>
              <a:ea typeface="Playfair Display"/>
              <a:cs typeface="Playfair Display"/>
              <a:sym typeface="Playfair Display"/>
            </a:endParaRPr>
          </a:p>
        </p:txBody>
      </p:sp>
      <p:sp>
        <p:nvSpPr>
          <p:cNvPr id="213" name="Google Shape;213;p23"/>
          <p:cNvSpPr txBox="1"/>
          <p:nvPr/>
        </p:nvSpPr>
        <p:spPr>
          <a:xfrm>
            <a:off x="7399525" y="2537700"/>
            <a:ext cx="169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G</a:t>
            </a:r>
            <a:r>
              <a:rPr lang="en" sz="1800">
                <a:solidFill>
                  <a:schemeClr val="dk2"/>
                </a:solidFill>
                <a:latin typeface="Playfair Display"/>
                <a:ea typeface="Playfair Display"/>
                <a:cs typeface="Playfair Display"/>
                <a:sym typeface="Playfair Display"/>
              </a:rPr>
              <a:t>PU</a:t>
            </a:r>
            <a:endParaRPr sz="1800">
              <a:solidFill>
                <a:schemeClr val="dk2"/>
              </a:solidFill>
              <a:latin typeface="Playfair Display"/>
              <a:ea typeface="Playfair Display"/>
              <a:cs typeface="Playfair Display"/>
              <a:sym typeface="Playfair Display"/>
            </a:endParaRPr>
          </a:p>
        </p:txBody>
      </p:sp>
      <p:sp>
        <p:nvSpPr>
          <p:cNvPr id="214" name="Google Shape;214;p23"/>
          <p:cNvSpPr txBox="1"/>
          <p:nvPr/>
        </p:nvSpPr>
        <p:spPr>
          <a:xfrm>
            <a:off x="5038400" y="709750"/>
            <a:ext cx="400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Rendering One Million Datapoints with D3 and WebGL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Scalable Vector Graphics (SVG) </a:t>
            </a:r>
            <a:endParaRPr/>
          </a:p>
        </p:txBody>
      </p:sp>
      <p:sp>
        <p:nvSpPr>
          <p:cNvPr id="220" name="Google Shape;220;p24"/>
          <p:cNvSpPr txBox="1"/>
          <p:nvPr>
            <p:ph idx="1" type="body"/>
          </p:nvPr>
        </p:nvSpPr>
        <p:spPr>
          <a:xfrm>
            <a:off x="311700" y="1234075"/>
            <a:ext cx="8074800" cy="3334800"/>
          </a:xfrm>
          <a:prstGeom prst="rect">
            <a:avLst/>
          </a:prstGeom>
        </p:spPr>
        <p:txBody>
          <a:bodyPr anchorCtr="0" anchor="t" bIns="91425" lIns="91425" spcFirstLastPara="1" rIns="91425" wrap="square" tIns="91425">
            <a:normAutofit fontScale="77500"/>
          </a:bodyPr>
          <a:lstStyle/>
          <a:p>
            <a:pPr indent="-317182" lvl="0" marL="457200" rtl="0" algn="l">
              <a:lnSpc>
                <a:spcPct val="150000"/>
              </a:lnSpc>
              <a:spcBef>
                <a:spcPts val="0"/>
              </a:spcBef>
              <a:spcAft>
                <a:spcPts val="0"/>
              </a:spcAft>
              <a:buSzPct val="100000"/>
              <a:buChar char="●"/>
            </a:pPr>
            <a:r>
              <a:rPr lang="en"/>
              <a:t>SVG is defined </a:t>
            </a:r>
            <a:r>
              <a:rPr b="1" lang="en"/>
              <a:t>using markup code similar to HTML</a:t>
            </a:r>
            <a:r>
              <a:rPr lang="en"/>
              <a:t>. 	</a:t>
            </a:r>
            <a:endParaRPr/>
          </a:p>
          <a:p>
            <a:pPr indent="-317182" lvl="0" marL="457200" rtl="0" algn="l">
              <a:lnSpc>
                <a:spcPct val="150000"/>
              </a:lnSpc>
              <a:spcBef>
                <a:spcPts val="0"/>
              </a:spcBef>
              <a:spcAft>
                <a:spcPts val="0"/>
              </a:spcAft>
              <a:buSzPct val="100000"/>
              <a:buChar char="●"/>
            </a:pPr>
            <a:r>
              <a:rPr lang="en"/>
              <a:t>SVG elements don't lose any quality when they are resized. </a:t>
            </a:r>
            <a:endParaRPr/>
          </a:p>
          <a:p>
            <a:pPr indent="-317182" lvl="0" marL="457200" rtl="0" algn="l">
              <a:lnSpc>
                <a:spcPct val="150000"/>
              </a:lnSpc>
              <a:spcBef>
                <a:spcPts val="0"/>
              </a:spcBef>
              <a:spcAft>
                <a:spcPts val="0"/>
              </a:spcAft>
              <a:buSzPct val="100000"/>
              <a:buChar char="●"/>
            </a:pPr>
            <a:r>
              <a:rPr lang="en"/>
              <a:t>SVG elements can be included directly within any HTML document or </a:t>
            </a:r>
            <a:r>
              <a:rPr b="1" lang="en"/>
              <a:t>dynamically inserted into the DOM with JS</a:t>
            </a:r>
            <a:r>
              <a:rPr lang="en"/>
              <a:t>. </a:t>
            </a:r>
            <a:endParaRPr/>
          </a:p>
          <a:p>
            <a:pPr indent="-317182" lvl="0" marL="457200" rtl="0" algn="l">
              <a:lnSpc>
                <a:spcPct val="150000"/>
              </a:lnSpc>
              <a:spcBef>
                <a:spcPts val="0"/>
              </a:spcBef>
              <a:spcAft>
                <a:spcPts val="0"/>
              </a:spcAft>
              <a:buSzPct val="100000"/>
              <a:buChar char="●"/>
            </a:pPr>
            <a:r>
              <a:rPr lang="en"/>
              <a:t>Before you can draw SVG elements, you have to add an &lt;svg&gt; element with a specific width and height to your HTML document, for example: &lt;svg width="500" height="500"&gt;&lt;/svg&gt; . 	</a:t>
            </a:r>
            <a:endParaRPr/>
          </a:p>
          <a:p>
            <a:pPr indent="-317182" lvl="0" marL="457200" rtl="0" algn="l">
              <a:lnSpc>
                <a:spcPct val="150000"/>
              </a:lnSpc>
              <a:spcBef>
                <a:spcPts val="0"/>
              </a:spcBef>
              <a:spcAft>
                <a:spcPts val="0"/>
              </a:spcAft>
              <a:buSzPct val="100000"/>
              <a:buChar char="●"/>
            </a:pPr>
            <a:r>
              <a:rPr lang="en"/>
              <a:t>The SVG coordinate system places the origin (0/0) in the top-left corner of the svg element. 	</a:t>
            </a:r>
            <a:endParaRPr/>
          </a:p>
          <a:p>
            <a:pPr indent="-317182" lvl="0" marL="457200" rtl="0" algn="l">
              <a:lnSpc>
                <a:spcPct val="150000"/>
              </a:lnSpc>
              <a:spcBef>
                <a:spcPts val="0"/>
              </a:spcBef>
              <a:spcAft>
                <a:spcPts val="0"/>
              </a:spcAft>
              <a:buSzPct val="100000"/>
              <a:buChar char="●"/>
            </a:pPr>
            <a:r>
              <a:rPr lang="en"/>
              <a:t>SVG has no layering concept or depth property. The order in which elements are coded determines their </a:t>
            </a:r>
            <a:r>
              <a:rPr b="1" lang="en"/>
              <a:t>depth order.</a:t>
            </a:r>
            <a:endParaRPr b="1"/>
          </a:p>
        </p:txBody>
      </p:sp>
      <p:sp>
        <p:nvSpPr>
          <p:cNvPr id="221" name="Google Shape;221;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Scalable Vector Graphics (SVG) </a:t>
            </a:r>
            <a:endParaRPr/>
          </a:p>
        </p:txBody>
      </p:sp>
      <p:pic>
        <p:nvPicPr>
          <p:cNvPr id="227" name="Google Shape;227;p25"/>
          <p:cNvPicPr preferRelativeResize="0"/>
          <p:nvPr/>
        </p:nvPicPr>
        <p:blipFill rotWithShape="1">
          <a:blip r:embed="rId3">
            <a:alphaModFix/>
          </a:blip>
          <a:srcRect b="0" l="0" r="0" t="5347"/>
          <a:stretch/>
        </p:blipFill>
        <p:spPr>
          <a:xfrm>
            <a:off x="128650" y="1005225"/>
            <a:ext cx="7868999" cy="3287150"/>
          </a:xfrm>
          <a:prstGeom prst="rect">
            <a:avLst/>
          </a:prstGeom>
          <a:noFill/>
          <a:ln>
            <a:noFill/>
          </a:ln>
        </p:spPr>
      </p:pic>
      <p:pic>
        <p:nvPicPr>
          <p:cNvPr id="228" name="Google Shape;228;p25"/>
          <p:cNvPicPr preferRelativeResize="0"/>
          <p:nvPr/>
        </p:nvPicPr>
        <p:blipFill rotWithShape="1">
          <a:blip r:embed="rId4">
            <a:alphaModFix/>
          </a:blip>
          <a:srcRect b="50321" l="0" r="0" t="19170"/>
          <a:stretch/>
        </p:blipFill>
        <p:spPr>
          <a:xfrm>
            <a:off x="185175" y="4539275"/>
            <a:ext cx="8084049" cy="494175"/>
          </a:xfrm>
          <a:prstGeom prst="rect">
            <a:avLst/>
          </a:prstGeom>
          <a:noFill/>
          <a:ln>
            <a:noFill/>
          </a:ln>
        </p:spPr>
      </p:pic>
      <p:sp>
        <p:nvSpPr>
          <p:cNvPr id="229" name="Google Shape;229;p25"/>
          <p:cNvSpPr txBox="1"/>
          <p:nvPr/>
        </p:nvSpPr>
        <p:spPr>
          <a:xfrm>
            <a:off x="2582750" y="3923675"/>
            <a:ext cx="57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layfair Display"/>
                <a:ea typeface="Playfair Display"/>
                <a:cs typeface="Playfair Display"/>
                <a:sym typeface="Playfair Display"/>
                <a:hlinkClick r:id="rId5"/>
              </a:rPr>
              <a:t>https://gist.github.com/dryjins/75de87dfa8c6e28d37683cfdc3cf501a</a:t>
            </a:r>
            <a:endParaRPr/>
          </a:p>
        </p:txBody>
      </p:sp>
      <p:sp>
        <p:nvSpPr>
          <p:cNvPr id="230" name="Google Shape;230;p25"/>
          <p:cNvSpPr txBox="1"/>
          <p:nvPr/>
        </p:nvSpPr>
        <p:spPr>
          <a:xfrm>
            <a:off x="128650" y="4241000"/>
            <a:ext cx="8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result</a:t>
            </a:r>
            <a:endParaRPr>
              <a:latin typeface="Playfair Display"/>
              <a:ea typeface="Playfair Display"/>
              <a:cs typeface="Playfair Display"/>
              <a:sym typeface="Playfair Display"/>
            </a:endParaRPr>
          </a:p>
        </p:txBody>
      </p:sp>
      <p:sp>
        <p:nvSpPr>
          <p:cNvPr id="231" name="Google Shape;231;p25"/>
          <p:cNvSpPr txBox="1"/>
          <p:nvPr/>
        </p:nvSpPr>
        <p:spPr>
          <a:xfrm>
            <a:off x="128650" y="636675"/>
            <a:ext cx="41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Rect, C</a:t>
            </a:r>
            <a:r>
              <a:rPr b="1" lang="en">
                <a:latin typeface="Playfair Display"/>
                <a:ea typeface="Playfair Display"/>
                <a:cs typeface="Playfair Display"/>
                <a:sym typeface="Playfair Display"/>
              </a:rPr>
              <a:t>ircle</a:t>
            </a:r>
            <a:r>
              <a:rPr b="1" lang="en">
                <a:latin typeface="Playfair Display"/>
                <a:ea typeface="Playfair Display"/>
                <a:cs typeface="Playfair Display"/>
                <a:sym typeface="Playfair Display"/>
              </a:rPr>
              <a:t>, Ellipse, Line and Text</a:t>
            </a:r>
            <a:endParaRPr b="1">
              <a:latin typeface="Playfair Display"/>
              <a:ea typeface="Playfair Display"/>
              <a:cs typeface="Playfair Display"/>
              <a:sym typeface="Playfair Display"/>
            </a:endParaRPr>
          </a:p>
        </p:txBody>
      </p:sp>
      <p:sp>
        <p:nvSpPr>
          <p:cNvPr id="232" name="Google Shape;232;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6"/>
          <p:cNvPicPr preferRelativeResize="0"/>
          <p:nvPr/>
        </p:nvPicPr>
        <p:blipFill>
          <a:blip r:embed="rId3">
            <a:alphaModFix/>
          </a:blip>
          <a:stretch>
            <a:fillRect/>
          </a:stretch>
        </p:blipFill>
        <p:spPr>
          <a:xfrm>
            <a:off x="177825" y="975350"/>
            <a:ext cx="8084050" cy="3192789"/>
          </a:xfrm>
          <a:prstGeom prst="rect">
            <a:avLst/>
          </a:prstGeom>
          <a:noFill/>
          <a:ln>
            <a:noFill/>
          </a:ln>
        </p:spPr>
      </p:pic>
      <p:sp>
        <p:nvSpPr>
          <p:cNvPr id="238" name="Google Shape;238;p2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Scalable Vector Graphics (SVG) </a:t>
            </a:r>
            <a:endParaRPr/>
          </a:p>
        </p:txBody>
      </p:sp>
      <p:sp>
        <p:nvSpPr>
          <p:cNvPr id="239" name="Google Shape;239;p26"/>
          <p:cNvSpPr txBox="1"/>
          <p:nvPr/>
        </p:nvSpPr>
        <p:spPr>
          <a:xfrm>
            <a:off x="2670800" y="3840800"/>
            <a:ext cx="574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layfair Display"/>
                <a:ea typeface="Playfair Display"/>
                <a:cs typeface="Playfair Display"/>
                <a:sym typeface="Playfair Display"/>
                <a:hlinkClick r:id="rId4"/>
              </a:rPr>
              <a:t>https://gist.github.com/dryjins/d5a1a5bcac96f4f06c3da3358b6fb931</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40" name="Google Shape;240;p26"/>
          <p:cNvSpPr txBox="1"/>
          <p:nvPr/>
        </p:nvSpPr>
        <p:spPr>
          <a:xfrm>
            <a:off x="128650" y="4168150"/>
            <a:ext cx="8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result</a:t>
            </a:r>
            <a:endParaRPr>
              <a:latin typeface="Playfair Display"/>
              <a:ea typeface="Playfair Display"/>
              <a:cs typeface="Playfair Display"/>
              <a:sym typeface="Playfair Display"/>
            </a:endParaRPr>
          </a:p>
        </p:txBody>
      </p:sp>
      <p:sp>
        <p:nvSpPr>
          <p:cNvPr id="241" name="Google Shape;241;p26"/>
          <p:cNvSpPr txBox="1"/>
          <p:nvPr/>
        </p:nvSpPr>
        <p:spPr>
          <a:xfrm>
            <a:off x="128650" y="636675"/>
            <a:ext cx="41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P</a:t>
            </a:r>
            <a:r>
              <a:rPr b="1" lang="en">
                <a:latin typeface="Playfair Display"/>
                <a:ea typeface="Playfair Display"/>
                <a:cs typeface="Playfair Display"/>
                <a:sym typeface="Playfair Display"/>
              </a:rPr>
              <a:t>olygon</a:t>
            </a:r>
            <a:endParaRPr b="1">
              <a:latin typeface="Playfair Display"/>
              <a:ea typeface="Playfair Display"/>
              <a:cs typeface="Playfair Display"/>
              <a:sym typeface="Playfair Display"/>
            </a:endParaRPr>
          </a:p>
        </p:txBody>
      </p:sp>
      <p:pic>
        <p:nvPicPr>
          <p:cNvPr id="242" name="Google Shape;242;p26"/>
          <p:cNvPicPr preferRelativeResize="0"/>
          <p:nvPr/>
        </p:nvPicPr>
        <p:blipFill>
          <a:blip r:embed="rId5">
            <a:alphaModFix/>
          </a:blip>
          <a:stretch>
            <a:fillRect/>
          </a:stretch>
        </p:blipFill>
        <p:spPr>
          <a:xfrm>
            <a:off x="902498" y="4241000"/>
            <a:ext cx="2209300" cy="821700"/>
          </a:xfrm>
          <a:prstGeom prst="rect">
            <a:avLst/>
          </a:prstGeom>
          <a:noFill/>
          <a:ln>
            <a:noFill/>
          </a:ln>
        </p:spPr>
      </p:pic>
      <p:cxnSp>
        <p:nvCxnSpPr>
          <p:cNvPr id="243" name="Google Shape;243;p26"/>
          <p:cNvCxnSpPr>
            <a:endCxn id="244" idx="1"/>
          </p:cNvCxnSpPr>
          <p:nvPr/>
        </p:nvCxnSpPr>
        <p:spPr>
          <a:xfrm flipH="1" rot="10800000">
            <a:off x="3824500" y="2879550"/>
            <a:ext cx="1099200" cy="3003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26"/>
          <p:cNvSpPr txBox="1"/>
          <p:nvPr/>
        </p:nvSpPr>
        <p:spPr>
          <a:xfrm>
            <a:off x="4923700" y="2571750"/>
            <a:ext cx="422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Define the position to connect polygon,</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The order matters.</a:t>
            </a:r>
            <a:endParaRPr>
              <a:latin typeface="Playfair Display"/>
              <a:ea typeface="Playfair Display"/>
              <a:cs typeface="Playfair Display"/>
              <a:sym typeface="Playfair Display"/>
            </a:endParaRPr>
          </a:p>
        </p:txBody>
      </p:sp>
      <p:sp>
        <p:nvSpPr>
          <p:cNvPr id="245" name="Google Shape;245;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Scalable Vector Graphics (SVG) </a:t>
            </a:r>
            <a:endParaRPr/>
          </a:p>
        </p:txBody>
      </p:sp>
      <p:sp>
        <p:nvSpPr>
          <p:cNvPr id="251" name="Google Shape;251;p27"/>
          <p:cNvSpPr txBox="1"/>
          <p:nvPr/>
        </p:nvSpPr>
        <p:spPr>
          <a:xfrm>
            <a:off x="124700" y="1067675"/>
            <a:ext cx="7961100" cy="897300"/>
          </a:xfrm>
          <a:prstGeom prst="rect">
            <a:avLst/>
          </a:prstGeom>
          <a:noFill/>
          <a:ln>
            <a:noFill/>
          </a:ln>
        </p:spPr>
        <p:txBody>
          <a:bodyPr anchorCtr="0" anchor="t" bIns="91425" lIns="91425" spcFirstLastPara="1" rIns="91425" wrap="square" tIns="91425">
            <a:spAutoFit/>
          </a:bodyPr>
          <a:lstStyle/>
          <a:p>
            <a:pPr indent="0" lvl="0" marL="0" marR="381000" rtl="0" algn="just">
              <a:lnSpc>
                <a:spcPct val="115000"/>
              </a:lnSpc>
              <a:spcBef>
                <a:spcPts val="1200"/>
              </a:spcBef>
              <a:spcAft>
                <a:spcPts val="0"/>
              </a:spcAft>
              <a:buNone/>
            </a:pPr>
            <a:r>
              <a:rPr lang="en" sz="1100" u="sng">
                <a:solidFill>
                  <a:schemeClr val="hlink"/>
                </a:solidFill>
                <a:latin typeface="Playfair Display"/>
                <a:ea typeface="Playfair Display"/>
                <a:cs typeface="Playfair Display"/>
                <a:sym typeface="Playfair Display"/>
                <a:hlinkClick r:id="rId3"/>
              </a:rPr>
              <a:t>3.3 Rendering Order</a:t>
            </a:r>
            <a:r>
              <a:rPr lang="en" sz="1100" u="sng">
                <a:solidFill>
                  <a:schemeClr val="hlink"/>
                </a:solidFill>
                <a:latin typeface="Playfair Display"/>
                <a:ea typeface="Playfair Display"/>
                <a:cs typeface="Playfair Display"/>
                <a:sym typeface="Playfair Display"/>
              </a:rPr>
              <a:t> (SVG specification version 1.1)</a:t>
            </a:r>
            <a:endParaRPr sz="1100" u="sng">
              <a:solidFill>
                <a:schemeClr val="hlink"/>
              </a:solidFill>
              <a:latin typeface="Playfair Display"/>
              <a:ea typeface="Playfair Display"/>
              <a:cs typeface="Playfair Display"/>
              <a:sym typeface="Playfair Display"/>
            </a:endParaRPr>
          </a:p>
          <a:p>
            <a:pPr indent="0" lvl="0" marL="0" marR="381000" rtl="0" algn="just">
              <a:lnSpc>
                <a:spcPct val="115000"/>
              </a:lnSpc>
              <a:spcBef>
                <a:spcPts val="1200"/>
              </a:spcBef>
              <a:spcAft>
                <a:spcPts val="1200"/>
              </a:spcAft>
              <a:buNone/>
            </a:pPr>
            <a:r>
              <a:rPr lang="en" sz="1100">
                <a:solidFill>
                  <a:schemeClr val="dk2"/>
                </a:solidFill>
                <a:latin typeface="Playfair Display"/>
                <a:ea typeface="Playfair Display"/>
                <a:cs typeface="Playfair Display"/>
                <a:sym typeface="Playfair Display"/>
              </a:rPr>
              <a:t>Elements in an SVG document fragment have an implicit drawing order, with the </a:t>
            </a:r>
            <a:r>
              <a:rPr b="1" lang="en" sz="1100">
                <a:solidFill>
                  <a:schemeClr val="dk2"/>
                </a:solidFill>
                <a:latin typeface="Playfair Display"/>
                <a:ea typeface="Playfair Display"/>
                <a:cs typeface="Playfair Display"/>
                <a:sym typeface="Playfair Display"/>
              </a:rPr>
              <a:t>first elements</a:t>
            </a:r>
            <a:r>
              <a:rPr lang="en" sz="1100">
                <a:solidFill>
                  <a:schemeClr val="dk2"/>
                </a:solidFill>
                <a:latin typeface="Playfair Display"/>
                <a:ea typeface="Playfair Display"/>
                <a:cs typeface="Playfair Display"/>
                <a:sym typeface="Playfair Display"/>
              </a:rPr>
              <a:t> </a:t>
            </a:r>
            <a:r>
              <a:rPr lang="en" sz="1100">
                <a:solidFill>
                  <a:schemeClr val="dk2"/>
                </a:solidFill>
                <a:latin typeface="Playfair Display"/>
                <a:ea typeface="Playfair Display"/>
                <a:cs typeface="Playfair Display"/>
                <a:sym typeface="Playfair Display"/>
              </a:rPr>
              <a:t>i</a:t>
            </a:r>
            <a:r>
              <a:rPr lang="en" sz="1100">
                <a:solidFill>
                  <a:schemeClr val="dk2"/>
                </a:solidFill>
                <a:latin typeface="Playfair Display"/>
                <a:ea typeface="Playfair Display"/>
                <a:cs typeface="Playfair Display"/>
                <a:sym typeface="Playfair Display"/>
              </a:rPr>
              <a:t>n the SVG document fragment getting </a:t>
            </a:r>
            <a:r>
              <a:rPr b="1" lang="en" sz="1100">
                <a:solidFill>
                  <a:schemeClr val="dk2"/>
                </a:solidFill>
                <a:latin typeface="Playfair Display"/>
                <a:ea typeface="Playfair Display"/>
                <a:cs typeface="Playfair Display"/>
                <a:sym typeface="Playfair Display"/>
              </a:rPr>
              <a:t>"painted" first</a:t>
            </a:r>
            <a:r>
              <a:rPr lang="en" sz="1100">
                <a:solidFill>
                  <a:schemeClr val="dk2"/>
                </a:solidFill>
                <a:latin typeface="Playfair Display"/>
                <a:ea typeface="Playfair Display"/>
                <a:cs typeface="Playfair Display"/>
                <a:sym typeface="Playfair Display"/>
              </a:rPr>
              <a:t>. Subsequent elements are painted on top of previously painted elements.</a:t>
            </a:r>
            <a:endParaRPr sz="1100">
              <a:solidFill>
                <a:schemeClr val="dk2"/>
              </a:solidFill>
              <a:latin typeface="Playfair Display"/>
              <a:ea typeface="Playfair Display"/>
              <a:cs typeface="Playfair Display"/>
              <a:sym typeface="Playfair Display"/>
            </a:endParaRPr>
          </a:p>
        </p:txBody>
      </p:sp>
      <p:sp>
        <p:nvSpPr>
          <p:cNvPr id="252" name="Google Shape;252;p27"/>
          <p:cNvSpPr txBox="1"/>
          <p:nvPr/>
        </p:nvSpPr>
        <p:spPr>
          <a:xfrm>
            <a:off x="124700" y="667475"/>
            <a:ext cx="42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Depth order = Document order</a:t>
            </a:r>
            <a:endParaRPr b="1">
              <a:latin typeface="Playfair Display"/>
              <a:ea typeface="Playfair Display"/>
              <a:cs typeface="Playfair Display"/>
              <a:sym typeface="Playfair Display"/>
            </a:endParaRPr>
          </a:p>
        </p:txBody>
      </p:sp>
      <p:sp>
        <p:nvSpPr>
          <p:cNvPr id="253" name="Google Shape;253;p27"/>
          <p:cNvSpPr/>
          <p:nvPr/>
        </p:nvSpPr>
        <p:spPr>
          <a:xfrm>
            <a:off x="4646700" y="2958938"/>
            <a:ext cx="1284000" cy="2715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27"/>
          <p:cNvPicPr preferRelativeResize="0"/>
          <p:nvPr/>
        </p:nvPicPr>
        <p:blipFill>
          <a:blip r:embed="rId4">
            <a:alphaModFix/>
          </a:blip>
          <a:stretch>
            <a:fillRect/>
          </a:stretch>
        </p:blipFill>
        <p:spPr>
          <a:xfrm>
            <a:off x="6150763" y="2382225"/>
            <a:ext cx="2562225" cy="1714500"/>
          </a:xfrm>
          <a:prstGeom prst="rect">
            <a:avLst/>
          </a:prstGeom>
          <a:noFill/>
          <a:ln>
            <a:noFill/>
          </a:ln>
        </p:spPr>
      </p:pic>
      <p:pic>
        <p:nvPicPr>
          <p:cNvPr id="255" name="Google Shape;255;p27"/>
          <p:cNvPicPr preferRelativeResize="0"/>
          <p:nvPr/>
        </p:nvPicPr>
        <p:blipFill rotWithShape="1">
          <a:blip r:embed="rId5">
            <a:alphaModFix/>
          </a:blip>
          <a:srcRect b="0" l="0" r="32437" t="0"/>
          <a:stretch/>
        </p:blipFill>
        <p:spPr>
          <a:xfrm>
            <a:off x="256800" y="2286175"/>
            <a:ext cx="4169824" cy="2167625"/>
          </a:xfrm>
          <a:prstGeom prst="rect">
            <a:avLst/>
          </a:prstGeom>
          <a:noFill/>
          <a:ln>
            <a:noFill/>
          </a:ln>
        </p:spPr>
      </p:pic>
      <p:cxnSp>
        <p:nvCxnSpPr>
          <p:cNvPr id="256" name="Google Shape;256;p27"/>
          <p:cNvCxnSpPr/>
          <p:nvPr/>
        </p:nvCxnSpPr>
        <p:spPr>
          <a:xfrm flipH="1" rot="10800000">
            <a:off x="3177163" y="3184575"/>
            <a:ext cx="3184200" cy="6969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27"/>
          <p:cNvCxnSpPr/>
          <p:nvPr/>
        </p:nvCxnSpPr>
        <p:spPr>
          <a:xfrm flipH="1" rot="10800000">
            <a:off x="2905600" y="3485250"/>
            <a:ext cx="4211700" cy="528300"/>
          </a:xfrm>
          <a:prstGeom prst="straightConnector1">
            <a:avLst/>
          </a:prstGeom>
          <a:noFill/>
          <a:ln cap="flat" cmpd="sng" w="9525">
            <a:solidFill>
              <a:schemeClr val="dk2"/>
            </a:solidFill>
            <a:prstDash val="solid"/>
            <a:round/>
            <a:headEnd len="med" w="med" type="none"/>
            <a:tailEnd len="med" w="med" type="triangle"/>
          </a:ln>
        </p:spPr>
      </p:cxnSp>
      <p:sp>
        <p:nvSpPr>
          <p:cNvPr id="258" name="Google Shape;258;p27"/>
          <p:cNvSpPr txBox="1"/>
          <p:nvPr/>
        </p:nvSpPr>
        <p:spPr>
          <a:xfrm>
            <a:off x="256800" y="4513975"/>
            <a:ext cx="69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layfair Display"/>
                <a:ea typeface="Playfair Display"/>
                <a:cs typeface="Playfair Display"/>
                <a:sym typeface="Playfair Display"/>
                <a:hlinkClick r:id="rId6"/>
              </a:rPr>
              <a:t>https://gist.github.com/dryjins/160aeae7253cabe8c16b5b80361de90e</a:t>
            </a:r>
            <a:endParaRPr/>
          </a:p>
        </p:txBody>
      </p:sp>
      <p:sp>
        <p:nvSpPr>
          <p:cNvPr id="259" name="Google Shape;259;p27"/>
          <p:cNvSpPr txBox="1"/>
          <p:nvPr/>
        </p:nvSpPr>
        <p:spPr>
          <a:xfrm>
            <a:off x="4881500" y="2678100"/>
            <a:ext cx="42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result</a:t>
            </a:r>
            <a:endParaRPr>
              <a:latin typeface="Playfair Display"/>
              <a:ea typeface="Playfair Display"/>
              <a:cs typeface="Playfair Display"/>
              <a:sym typeface="Playfair Display"/>
            </a:endParaRPr>
          </a:p>
        </p:txBody>
      </p:sp>
      <p:sp>
        <p:nvSpPr>
          <p:cNvPr id="260" name="Google Shape;260;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Design</a:t>
            </a:r>
            <a:endParaRPr/>
          </a:p>
        </p:txBody>
      </p:sp>
      <p:grpSp>
        <p:nvGrpSpPr>
          <p:cNvPr id="266" name="Google Shape;266;p28"/>
          <p:cNvGrpSpPr/>
          <p:nvPr/>
        </p:nvGrpSpPr>
        <p:grpSpPr>
          <a:xfrm>
            <a:off x="410900" y="1056550"/>
            <a:ext cx="8214950" cy="2262850"/>
            <a:chOff x="484275" y="1115250"/>
            <a:chExt cx="8214950" cy="2262850"/>
          </a:xfrm>
        </p:grpSpPr>
        <p:sp>
          <p:nvSpPr>
            <p:cNvPr id="267" name="Google Shape;267;p28"/>
            <p:cNvSpPr/>
            <p:nvPr/>
          </p:nvSpPr>
          <p:spPr>
            <a:xfrm>
              <a:off x="2568075" y="1115250"/>
              <a:ext cx="1137300" cy="6531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Canvas</a:t>
              </a:r>
              <a:endParaRPr>
                <a:solidFill>
                  <a:schemeClr val="lt1"/>
                </a:solidFill>
              </a:endParaRPr>
            </a:p>
          </p:txBody>
        </p:sp>
        <p:sp>
          <p:nvSpPr>
            <p:cNvPr id="268" name="Google Shape;268;p28"/>
            <p:cNvSpPr/>
            <p:nvPr/>
          </p:nvSpPr>
          <p:spPr>
            <a:xfrm>
              <a:off x="3887100" y="1115250"/>
              <a:ext cx="1137300" cy="653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SVG</a:t>
              </a:r>
              <a:endParaRPr>
                <a:solidFill>
                  <a:schemeClr val="lt1"/>
                </a:solidFill>
              </a:endParaRPr>
            </a:p>
          </p:txBody>
        </p:sp>
        <p:sp>
          <p:nvSpPr>
            <p:cNvPr id="269" name="Google Shape;269;p28"/>
            <p:cNvSpPr/>
            <p:nvPr/>
          </p:nvSpPr>
          <p:spPr>
            <a:xfrm>
              <a:off x="5206125" y="1115250"/>
              <a:ext cx="1137300" cy="653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DOM</a:t>
              </a:r>
              <a:endParaRPr>
                <a:solidFill>
                  <a:schemeClr val="lt1"/>
                </a:solidFill>
              </a:endParaRPr>
            </a:p>
          </p:txBody>
        </p:sp>
        <p:sp>
          <p:nvSpPr>
            <p:cNvPr id="270" name="Google Shape;270;p28"/>
            <p:cNvSpPr/>
            <p:nvPr/>
          </p:nvSpPr>
          <p:spPr>
            <a:xfrm>
              <a:off x="2568075" y="2648800"/>
              <a:ext cx="3775500" cy="6531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D3</a:t>
              </a:r>
              <a:endParaRPr/>
            </a:p>
          </p:txBody>
        </p:sp>
        <p:sp>
          <p:nvSpPr>
            <p:cNvPr id="271" name="Google Shape;271;p28"/>
            <p:cNvSpPr/>
            <p:nvPr/>
          </p:nvSpPr>
          <p:spPr>
            <a:xfrm>
              <a:off x="484275" y="2648800"/>
              <a:ext cx="1137300" cy="6531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Data</a:t>
              </a:r>
              <a:endParaRPr>
                <a:solidFill>
                  <a:schemeClr val="lt1"/>
                </a:solidFill>
              </a:endParaRPr>
            </a:p>
          </p:txBody>
        </p:sp>
        <p:cxnSp>
          <p:nvCxnSpPr>
            <p:cNvPr id="272" name="Google Shape;272;p28"/>
            <p:cNvCxnSpPr/>
            <p:nvPr/>
          </p:nvCxnSpPr>
          <p:spPr>
            <a:xfrm rot="10800000">
              <a:off x="3096375" y="1929700"/>
              <a:ext cx="0" cy="71910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28"/>
            <p:cNvCxnSpPr/>
            <p:nvPr/>
          </p:nvCxnSpPr>
          <p:spPr>
            <a:xfrm rot="10800000">
              <a:off x="4455750" y="1929700"/>
              <a:ext cx="0" cy="71910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28"/>
            <p:cNvCxnSpPr/>
            <p:nvPr/>
          </p:nvCxnSpPr>
          <p:spPr>
            <a:xfrm rot="10800000">
              <a:off x="5815175" y="1929700"/>
              <a:ext cx="0" cy="719100"/>
            </a:xfrm>
            <a:prstGeom prst="straightConnector1">
              <a:avLst/>
            </a:prstGeom>
            <a:noFill/>
            <a:ln cap="flat" cmpd="sng" w="9525">
              <a:solidFill>
                <a:schemeClr val="dk2"/>
              </a:solidFill>
              <a:prstDash val="solid"/>
              <a:round/>
              <a:headEnd len="med" w="med" type="none"/>
              <a:tailEnd len="med" w="med" type="triangle"/>
            </a:ln>
          </p:spPr>
        </p:cxnSp>
        <p:cxnSp>
          <p:nvCxnSpPr>
            <p:cNvPr id="275" name="Google Shape;275;p28"/>
            <p:cNvCxnSpPr/>
            <p:nvPr/>
          </p:nvCxnSpPr>
          <p:spPr>
            <a:xfrm>
              <a:off x="1790325" y="2978975"/>
              <a:ext cx="653100" cy="0"/>
            </a:xfrm>
            <a:prstGeom prst="straightConnector1">
              <a:avLst/>
            </a:prstGeom>
            <a:noFill/>
            <a:ln cap="flat" cmpd="sng" w="9525">
              <a:solidFill>
                <a:schemeClr val="dk2"/>
              </a:solidFill>
              <a:prstDash val="lgDash"/>
              <a:round/>
              <a:headEnd len="med" w="med" type="none"/>
              <a:tailEnd len="med" w="med" type="triangle"/>
            </a:ln>
          </p:spPr>
        </p:cxnSp>
        <p:sp>
          <p:nvSpPr>
            <p:cNvPr id="276" name="Google Shape;276;p28"/>
            <p:cNvSpPr/>
            <p:nvPr/>
          </p:nvSpPr>
          <p:spPr>
            <a:xfrm>
              <a:off x="7174625" y="2984500"/>
              <a:ext cx="1524600" cy="3936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DOM</a:t>
              </a:r>
              <a:endParaRPr>
                <a:solidFill>
                  <a:schemeClr val="lt1"/>
                </a:solidFill>
              </a:endParaRPr>
            </a:p>
            <a:p>
              <a:pPr indent="0" lvl="0" marL="0" rtl="0" algn="ctr">
                <a:spcBef>
                  <a:spcPts val="0"/>
                </a:spcBef>
                <a:spcAft>
                  <a:spcPts val="0"/>
                </a:spcAft>
                <a:buNone/>
              </a:pPr>
              <a:r>
                <a:rPr lang="en">
                  <a:solidFill>
                    <a:schemeClr val="lt1"/>
                  </a:solidFill>
                </a:rPr>
                <a:t>Visualization</a:t>
              </a:r>
              <a:endParaRPr>
                <a:solidFill>
                  <a:schemeClr val="lt1"/>
                </a:solidFill>
              </a:endParaRPr>
            </a:p>
          </p:txBody>
        </p:sp>
        <p:cxnSp>
          <p:nvCxnSpPr>
            <p:cNvPr id="277" name="Google Shape;277;p28"/>
            <p:cNvCxnSpPr/>
            <p:nvPr/>
          </p:nvCxnSpPr>
          <p:spPr>
            <a:xfrm>
              <a:off x="6432538" y="2975350"/>
              <a:ext cx="653100" cy="0"/>
            </a:xfrm>
            <a:prstGeom prst="straightConnector1">
              <a:avLst/>
            </a:prstGeom>
            <a:noFill/>
            <a:ln cap="flat" cmpd="sng" w="9525">
              <a:solidFill>
                <a:schemeClr val="dk2"/>
              </a:solidFill>
              <a:prstDash val="solid"/>
              <a:round/>
              <a:headEnd len="med" w="med" type="none"/>
              <a:tailEnd len="med" w="med" type="triangle"/>
            </a:ln>
          </p:spPr>
        </p:cxnSp>
      </p:grpSp>
      <p:sp>
        <p:nvSpPr>
          <p:cNvPr id="278" name="Google Shape;278;p28"/>
          <p:cNvSpPr txBox="1"/>
          <p:nvPr/>
        </p:nvSpPr>
        <p:spPr>
          <a:xfrm>
            <a:off x="271475" y="572700"/>
            <a:ext cx="42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Data Driven Documents</a:t>
            </a:r>
            <a:endParaRPr b="1">
              <a:latin typeface="Playfair Display"/>
              <a:ea typeface="Playfair Display"/>
              <a:cs typeface="Playfair Display"/>
              <a:sym typeface="Playfair Display"/>
            </a:endParaRPr>
          </a:p>
        </p:txBody>
      </p:sp>
      <p:sp>
        <p:nvSpPr>
          <p:cNvPr id="279" name="Google Shape;279;p28"/>
          <p:cNvSpPr/>
          <p:nvPr/>
        </p:nvSpPr>
        <p:spPr>
          <a:xfrm>
            <a:off x="410900" y="3536625"/>
            <a:ext cx="1137300" cy="24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280" name="Google Shape;280;p28"/>
          <p:cNvSpPr/>
          <p:nvPr/>
        </p:nvSpPr>
        <p:spPr>
          <a:xfrm>
            <a:off x="3316950" y="3536625"/>
            <a:ext cx="1886700" cy="249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selection</a:t>
            </a:r>
            <a:endParaRPr>
              <a:solidFill>
                <a:schemeClr val="dk2"/>
              </a:solidFill>
            </a:endParaRPr>
          </a:p>
        </p:txBody>
      </p:sp>
      <p:sp>
        <p:nvSpPr>
          <p:cNvPr id="281" name="Google Shape;281;p28"/>
          <p:cNvSpPr/>
          <p:nvPr/>
        </p:nvSpPr>
        <p:spPr>
          <a:xfrm>
            <a:off x="410900" y="3938488"/>
            <a:ext cx="1137300" cy="24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282" name="Google Shape;282;p28"/>
          <p:cNvSpPr/>
          <p:nvPr/>
        </p:nvSpPr>
        <p:spPr>
          <a:xfrm>
            <a:off x="410900" y="4340350"/>
            <a:ext cx="1137300" cy="24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283" name="Google Shape;283;p28"/>
          <p:cNvSpPr/>
          <p:nvPr/>
        </p:nvSpPr>
        <p:spPr>
          <a:xfrm>
            <a:off x="410900" y="4705500"/>
            <a:ext cx="1137300" cy="24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284" name="Google Shape;284;p28"/>
          <p:cNvSpPr/>
          <p:nvPr/>
        </p:nvSpPr>
        <p:spPr>
          <a:xfrm>
            <a:off x="3316950" y="3938488"/>
            <a:ext cx="1886700" cy="249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selection</a:t>
            </a:r>
            <a:endParaRPr>
              <a:solidFill>
                <a:schemeClr val="dk2"/>
              </a:solidFill>
            </a:endParaRPr>
          </a:p>
        </p:txBody>
      </p:sp>
      <p:sp>
        <p:nvSpPr>
          <p:cNvPr id="285" name="Google Shape;285;p28"/>
          <p:cNvSpPr/>
          <p:nvPr/>
        </p:nvSpPr>
        <p:spPr>
          <a:xfrm>
            <a:off x="3316950" y="4340350"/>
            <a:ext cx="1886700" cy="249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selection</a:t>
            </a:r>
            <a:endParaRPr>
              <a:solidFill>
                <a:schemeClr val="dk2"/>
              </a:solidFill>
            </a:endParaRPr>
          </a:p>
        </p:txBody>
      </p:sp>
      <p:sp>
        <p:nvSpPr>
          <p:cNvPr id="286" name="Google Shape;286;p28"/>
          <p:cNvSpPr/>
          <p:nvPr/>
        </p:nvSpPr>
        <p:spPr>
          <a:xfrm>
            <a:off x="3316950" y="4705500"/>
            <a:ext cx="1886700" cy="249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selection</a:t>
            </a:r>
            <a:endParaRPr>
              <a:solidFill>
                <a:schemeClr val="dk2"/>
              </a:solidFill>
            </a:endParaRPr>
          </a:p>
        </p:txBody>
      </p:sp>
      <p:sp>
        <p:nvSpPr>
          <p:cNvPr id="287" name="Google Shape;287;p28"/>
          <p:cNvSpPr/>
          <p:nvPr/>
        </p:nvSpPr>
        <p:spPr>
          <a:xfrm>
            <a:off x="7058550" y="3536625"/>
            <a:ext cx="1601700" cy="2496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DOM element</a:t>
            </a:r>
            <a:endParaRPr>
              <a:solidFill>
                <a:schemeClr val="lt1"/>
              </a:solidFill>
            </a:endParaRPr>
          </a:p>
        </p:txBody>
      </p:sp>
      <p:sp>
        <p:nvSpPr>
          <p:cNvPr id="288" name="Google Shape;288;p28"/>
          <p:cNvSpPr/>
          <p:nvPr/>
        </p:nvSpPr>
        <p:spPr>
          <a:xfrm>
            <a:off x="7058550" y="3938500"/>
            <a:ext cx="1601700" cy="2496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DOM element</a:t>
            </a:r>
            <a:endParaRPr>
              <a:solidFill>
                <a:schemeClr val="lt1"/>
              </a:solidFill>
            </a:endParaRPr>
          </a:p>
        </p:txBody>
      </p:sp>
      <p:sp>
        <p:nvSpPr>
          <p:cNvPr id="289" name="Google Shape;289;p28"/>
          <p:cNvSpPr/>
          <p:nvPr/>
        </p:nvSpPr>
        <p:spPr>
          <a:xfrm>
            <a:off x="7058550" y="4340350"/>
            <a:ext cx="1601700" cy="2496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DOM element</a:t>
            </a:r>
            <a:endParaRPr>
              <a:solidFill>
                <a:schemeClr val="lt1"/>
              </a:solidFill>
            </a:endParaRPr>
          </a:p>
        </p:txBody>
      </p:sp>
      <p:sp>
        <p:nvSpPr>
          <p:cNvPr id="290" name="Google Shape;290;p28"/>
          <p:cNvSpPr/>
          <p:nvPr/>
        </p:nvSpPr>
        <p:spPr>
          <a:xfrm>
            <a:off x="7058550" y="4705500"/>
            <a:ext cx="1601700" cy="2496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DOM element</a:t>
            </a:r>
            <a:endParaRPr>
              <a:solidFill>
                <a:schemeClr val="lt1"/>
              </a:solidFill>
            </a:endParaRPr>
          </a:p>
        </p:txBody>
      </p:sp>
      <p:cxnSp>
        <p:nvCxnSpPr>
          <p:cNvPr id="291" name="Google Shape;291;p28"/>
          <p:cNvCxnSpPr>
            <a:endCxn id="280" idx="1"/>
          </p:cNvCxnSpPr>
          <p:nvPr/>
        </p:nvCxnSpPr>
        <p:spPr>
          <a:xfrm>
            <a:off x="1548150" y="3661425"/>
            <a:ext cx="1768800" cy="0"/>
          </a:xfrm>
          <a:prstGeom prst="straightConnector1">
            <a:avLst/>
          </a:prstGeom>
          <a:noFill/>
          <a:ln cap="flat" cmpd="sng" w="9525">
            <a:solidFill>
              <a:schemeClr val="dk2"/>
            </a:solidFill>
            <a:prstDash val="lgDash"/>
            <a:round/>
            <a:headEnd len="med" w="med" type="none"/>
            <a:tailEnd len="med" w="med" type="triangle"/>
          </a:ln>
        </p:spPr>
      </p:cxnSp>
      <p:cxnSp>
        <p:nvCxnSpPr>
          <p:cNvPr id="292" name="Google Shape;292;p28"/>
          <p:cNvCxnSpPr>
            <a:stCxn id="281" idx="3"/>
            <a:endCxn id="284" idx="1"/>
          </p:cNvCxnSpPr>
          <p:nvPr/>
        </p:nvCxnSpPr>
        <p:spPr>
          <a:xfrm>
            <a:off x="1548200" y="4063288"/>
            <a:ext cx="1768800" cy="0"/>
          </a:xfrm>
          <a:prstGeom prst="straightConnector1">
            <a:avLst/>
          </a:prstGeom>
          <a:noFill/>
          <a:ln cap="flat" cmpd="sng" w="9525">
            <a:solidFill>
              <a:schemeClr val="dk2"/>
            </a:solidFill>
            <a:prstDash val="lgDash"/>
            <a:round/>
            <a:headEnd len="med" w="med" type="none"/>
            <a:tailEnd len="med" w="med" type="triangle"/>
          </a:ln>
        </p:spPr>
      </p:cxnSp>
      <p:cxnSp>
        <p:nvCxnSpPr>
          <p:cNvPr id="293" name="Google Shape;293;p28"/>
          <p:cNvCxnSpPr>
            <a:stCxn id="282" idx="3"/>
            <a:endCxn id="285" idx="1"/>
          </p:cNvCxnSpPr>
          <p:nvPr/>
        </p:nvCxnSpPr>
        <p:spPr>
          <a:xfrm>
            <a:off x="1548200" y="4465150"/>
            <a:ext cx="1768800" cy="0"/>
          </a:xfrm>
          <a:prstGeom prst="straightConnector1">
            <a:avLst/>
          </a:prstGeom>
          <a:noFill/>
          <a:ln cap="flat" cmpd="sng" w="9525">
            <a:solidFill>
              <a:schemeClr val="dk2"/>
            </a:solidFill>
            <a:prstDash val="lgDash"/>
            <a:round/>
            <a:headEnd len="med" w="med" type="none"/>
            <a:tailEnd len="med" w="med" type="triangle"/>
          </a:ln>
        </p:spPr>
      </p:cxnSp>
      <p:cxnSp>
        <p:nvCxnSpPr>
          <p:cNvPr id="294" name="Google Shape;294;p28"/>
          <p:cNvCxnSpPr>
            <a:stCxn id="283" idx="3"/>
            <a:endCxn id="286" idx="1"/>
          </p:cNvCxnSpPr>
          <p:nvPr/>
        </p:nvCxnSpPr>
        <p:spPr>
          <a:xfrm>
            <a:off x="1548200" y="4830300"/>
            <a:ext cx="1768800" cy="0"/>
          </a:xfrm>
          <a:prstGeom prst="straightConnector1">
            <a:avLst/>
          </a:prstGeom>
          <a:noFill/>
          <a:ln cap="flat" cmpd="sng" w="9525">
            <a:solidFill>
              <a:schemeClr val="dk2"/>
            </a:solidFill>
            <a:prstDash val="lgDash"/>
            <a:round/>
            <a:headEnd len="med" w="med" type="none"/>
            <a:tailEnd len="med" w="med" type="triangle"/>
          </a:ln>
        </p:spPr>
      </p:cxnSp>
      <p:cxnSp>
        <p:nvCxnSpPr>
          <p:cNvPr id="295" name="Google Shape;295;p28"/>
          <p:cNvCxnSpPr>
            <a:endCxn id="287" idx="1"/>
          </p:cNvCxnSpPr>
          <p:nvPr/>
        </p:nvCxnSpPr>
        <p:spPr>
          <a:xfrm>
            <a:off x="5203650" y="3661425"/>
            <a:ext cx="1854900" cy="0"/>
          </a:xfrm>
          <a:prstGeom prst="straightConnector1">
            <a:avLst/>
          </a:prstGeom>
          <a:noFill/>
          <a:ln cap="flat" cmpd="sng" w="9525">
            <a:solidFill>
              <a:schemeClr val="dk2"/>
            </a:solidFill>
            <a:prstDash val="solid"/>
            <a:round/>
            <a:headEnd len="med" w="med" type="none"/>
            <a:tailEnd len="med" w="med" type="triangle"/>
          </a:ln>
        </p:spPr>
      </p:cxnSp>
      <p:cxnSp>
        <p:nvCxnSpPr>
          <p:cNvPr id="296" name="Google Shape;296;p28"/>
          <p:cNvCxnSpPr>
            <a:stCxn id="284" idx="3"/>
            <a:endCxn id="288" idx="1"/>
          </p:cNvCxnSpPr>
          <p:nvPr/>
        </p:nvCxnSpPr>
        <p:spPr>
          <a:xfrm>
            <a:off x="5203650" y="4063288"/>
            <a:ext cx="1854900" cy="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p28"/>
          <p:cNvCxnSpPr>
            <a:stCxn id="285" idx="3"/>
            <a:endCxn id="289" idx="1"/>
          </p:cNvCxnSpPr>
          <p:nvPr/>
        </p:nvCxnSpPr>
        <p:spPr>
          <a:xfrm>
            <a:off x="5203650" y="4465150"/>
            <a:ext cx="1854900" cy="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p28"/>
          <p:cNvCxnSpPr>
            <a:stCxn id="286" idx="3"/>
            <a:endCxn id="290" idx="1"/>
          </p:cNvCxnSpPr>
          <p:nvPr/>
        </p:nvCxnSpPr>
        <p:spPr>
          <a:xfrm>
            <a:off x="5203650" y="4830300"/>
            <a:ext cx="1854900" cy="0"/>
          </a:xfrm>
          <a:prstGeom prst="straightConnector1">
            <a:avLst/>
          </a:prstGeom>
          <a:noFill/>
          <a:ln cap="flat" cmpd="sng" w="9525">
            <a:solidFill>
              <a:schemeClr val="dk2"/>
            </a:solidFill>
            <a:prstDash val="solid"/>
            <a:round/>
            <a:headEnd len="med" w="med" type="none"/>
            <a:tailEnd len="med" w="med" type="triangle"/>
          </a:ln>
        </p:spPr>
      </p:cxnSp>
      <p:sp>
        <p:nvSpPr>
          <p:cNvPr id="299" name="Google Shape;299;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28"/>
          <p:cNvSpPr/>
          <p:nvPr/>
        </p:nvSpPr>
        <p:spPr>
          <a:xfrm>
            <a:off x="7089650" y="2544925"/>
            <a:ext cx="1536300" cy="3240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Pixels</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D3 Design</a:t>
            </a:r>
            <a:endParaRPr/>
          </a:p>
          <a:p>
            <a:pPr indent="0" lvl="0" marL="0" rtl="0" algn="l">
              <a:spcBef>
                <a:spcPts val="0"/>
              </a:spcBef>
              <a:spcAft>
                <a:spcPts val="0"/>
              </a:spcAft>
              <a:buNone/>
            </a:pPr>
            <a:r>
              <a:t/>
            </a:r>
            <a:endParaRPr/>
          </a:p>
        </p:txBody>
      </p:sp>
      <p:sp>
        <p:nvSpPr>
          <p:cNvPr id="306" name="Google Shape;306;p29"/>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lnSpc>
                <a:spcPct val="105000"/>
              </a:lnSpc>
              <a:spcBef>
                <a:spcPts val="1800"/>
              </a:spcBef>
              <a:spcAft>
                <a:spcPts val="0"/>
              </a:spcAft>
              <a:buClr>
                <a:schemeClr val="dk2"/>
              </a:buClr>
              <a:buSzPts val="1100"/>
              <a:buFont typeface="Arial"/>
              <a:buNone/>
            </a:pPr>
            <a:r>
              <a:rPr lang="en" sz="2000">
                <a:latin typeface="Arial"/>
                <a:ea typeface="Arial"/>
                <a:cs typeface="Arial"/>
                <a:sym typeface="Arial"/>
              </a:rPr>
              <a:t>Core Elements</a:t>
            </a:r>
            <a:endParaRPr sz="2000">
              <a:latin typeface="Arial"/>
              <a:ea typeface="Arial"/>
              <a:cs typeface="Arial"/>
              <a:sym typeface="Arial"/>
            </a:endParaRPr>
          </a:p>
          <a:p>
            <a:pPr indent="-304800" lvl="0" marL="457200" rtl="0" algn="l">
              <a:lnSpc>
                <a:spcPct val="105000"/>
              </a:lnSpc>
              <a:spcBef>
                <a:spcPts val="600"/>
              </a:spcBef>
              <a:spcAft>
                <a:spcPts val="0"/>
              </a:spcAft>
              <a:buSzPts val="1200"/>
              <a:buFont typeface="Roboto"/>
              <a:buAutoNum type="arabicPeriod"/>
            </a:pPr>
            <a:r>
              <a:rPr b="1" lang="en" sz="1500">
                <a:latin typeface="Roboto"/>
                <a:ea typeface="Roboto"/>
                <a:cs typeface="Roboto"/>
                <a:sym typeface="Roboto"/>
              </a:rPr>
              <a:t>Document Selection</a:t>
            </a:r>
            <a:r>
              <a:rPr lang="en" sz="1500">
                <a:latin typeface="Roboto"/>
                <a:ea typeface="Roboto"/>
                <a:cs typeface="Roboto"/>
                <a:sym typeface="Roboto"/>
              </a:rPr>
              <a:t>: </a:t>
            </a:r>
            <a:r>
              <a:rPr lang="en" sz="1350">
                <a:solidFill>
                  <a:srgbClr val="188038"/>
                </a:solidFill>
                <a:latin typeface="Courier New"/>
                <a:ea typeface="Courier New"/>
                <a:cs typeface="Courier New"/>
                <a:sym typeface="Courier New"/>
              </a:rPr>
              <a:t>d3.select("#visualization")</a:t>
            </a:r>
            <a:endParaRPr sz="1350">
              <a:solidFill>
                <a:srgbClr val="188038"/>
              </a:solidFill>
              <a:latin typeface="Courier New"/>
              <a:ea typeface="Courier New"/>
              <a:cs typeface="Courier New"/>
              <a:sym typeface="Courier New"/>
            </a:endParaRPr>
          </a:p>
          <a:p>
            <a:pPr indent="-323850" lvl="0" marL="457200" rtl="0" algn="l">
              <a:lnSpc>
                <a:spcPct val="105000"/>
              </a:lnSpc>
              <a:spcBef>
                <a:spcPts val="0"/>
              </a:spcBef>
              <a:spcAft>
                <a:spcPts val="0"/>
              </a:spcAft>
              <a:buSzPts val="1500"/>
              <a:buFont typeface="Roboto"/>
              <a:buAutoNum type="arabicPeriod"/>
            </a:pPr>
            <a:r>
              <a:rPr b="1" lang="en" sz="1500">
                <a:latin typeface="Roboto"/>
                <a:ea typeface="Roboto"/>
                <a:cs typeface="Roboto"/>
                <a:sym typeface="Roboto"/>
              </a:rPr>
              <a:t>(Canvas or SVG) </a:t>
            </a:r>
            <a:r>
              <a:rPr b="1" lang="en" sz="1500">
                <a:latin typeface="Roboto"/>
                <a:ea typeface="Roboto"/>
                <a:cs typeface="Roboto"/>
                <a:sym typeface="Roboto"/>
              </a:rPr>
              <a:t>Container Creation</a:t>
            </a:r>
            <a:r>
              <a:rPr lang="en" sz="1500">
                <a:latin typeface="Roboto"/>
                <a:ea typeface="Roboto"/>
                <a:cs typeface="Roboto"/>
                <a:sym typeface="Roboto"/>
              </a:rPr>
              <a:t>: Establishing visualization canvas</a:t>
            </a:r>
            <a:endParaRPr sz="1500">
              <a:latin typeface="Roboto"/>
              <a:ea typeface="Roboto"/>
              <a:cs typeface="Roboto"/>
              <a:sym typeface="Roboto"/>
            </a:endParaRPr>
          </a:p>
          <a:p>
            <a:pPr indent="-304800" lvl="0" marL="457200" rtl="0" algn="l">
              <a:lnSpc>
                <a:spcPct val="105000"/>
              </a:lnSpc>
              <a:spcBef>
                <a:spcPts val="0"/>
              </a:spcBef>
              <a:spcAft>
                <a:spcPts val="0"/>
              </a:spcAft>
              <a:buSzPts val="1200"/>
              <a:buFont typeface="Roboto"/>
              <a:buAutoNum type="arabicPeriod"/>
            </a:pPr>
            <a:r>
              <a:rPr b="1" lang="en" sz="1500">
                <a:latin typeface="Roboto"/>
                <a:ea typeface="Roboto"/>
                <a:cs typeface="Roboto"/>
                <a:sym typeface="Roboto"/>
              </a:rPr>
              <a:t>Data Loading &amp; Processing</a:t>
            </a:r>
            <a:r>
              <a:rPr lang="en" sz="1500">
                <a:latin typeface="Roboto"/>
                <a:ea typeface="Roboto"/>
                <a:cs typeface="Roboto"/>
                <a:sym typeface="Roboto"/>
              </a:rPr>
              <a:t>: Using </a:t>
            </a:r>
            <a:r>
              <a:rPr lang="en" sz="1350">
                <a:solidFill>
                  <a:srgbClr val="188038"/>
                </a:solidFill>
                <a:latin typeface="Courier New"/>
                <a:ea typeface="Courier New"/>
                <a:cs typeface="Courier New"/>
                <a:sym typeface="Courier New"/>
              </a:rPr>
              <a:t>d3.csv()</a:t>
            </a:r>
            <a:r>
              <a:rPr lang="en" sz="1500">
                <a:latin typeface="Roboto"/>
                <a:ea typeface="Roboto"/>
                <a:cs typeface="Roboto"/>
                <a:sym typeface="Roboto"/>
              </a:rPr>
              <a:t> and data transformation</a:t>
            </a:r>
            <a:endParaRPr sz="1500">
              <a:latin typeface="Roboto"/>
              <a:ea typeface="Roboto"/>
              <a:cs typeface="Roboto"/>
              <a:sym typeface="Roboto"/>
            </a:endParaRPr>
          </a:p>
          <a:p>
            <a:pPr indent="-323850" lvl="0" marL="457200" rtl="0" algn="l">
              <a:lnSpc>
                <a:spcPct val="105000"/>
              </a:lnSpc>
              <a:spcBef>
                <a:spcPts val="0"/>
              </a:spcBef>
              <a:spcAft>
                <a:spcPts val="0"/>
              </a:spcAft>
              <a:buSzPts val="1500"/>
              <a:buFont typeface="Roboto"/>
              <a:buAutoNum type="arabicPeriod"/>
            </a:pPr>
            <a:r>
              <a:rPr b="1" lang="en" sz="1500">
                <a:latin typeface="Roboto"/>
                <a:ea typeface="Roboto"/>
                <a:cs typeface="Roboto"/>
                <a:sym typeface="Roboto"/>
              </a:rPr>
              <a:t>Scales</a:t>
            </a:r>
            <a:r>
              <a:rPr lang="en" sz="1500">
                <a:latin typeface="Roboto"/>
                <a:ea typeface="Roboto"/>
                <a:cs typeface="Roboto"/>
                <a:sym typeface="Roboto"/>
              </a:rPr>
              <a:t>: Mapping data domains to visual ranges</a:t>
            </a:r>
            <a:endParaRPr sz="1500">
              <a:latin typeface="Roboto"/>
              <a:ea typeface="Roboto"/>
              <a:cs typeface="Roboto"/>
              <a:sym typeface="Roboto"/>
            </a:endParaRPr>
          </a:p>
          <a:p>
            <a:pPr indent="-323850" lvl="0" marL="457200" rtl="0" algn="l">
              <a:lnSpc>
                <a:spcPct val="105000"/>
              </a:lnSpc>
              <a:spcBef>
                <a:spcPts val="0"/>
              </a:spcBef>
              <a:spcAft>
                <a:spcPts val="0"/>
              </a:spcAft>
              <a:buSzPts val="1500"/>
              <a:buFont typeface="Roboto"/>
              <a:buAutoNum type="arabicPeriod"/>
            </a:pPr>
            <a:r>
              <a:rPr b="1" lang="en" sz="1500">
                <a:latin typeface="Roboto"/>
                <a:ea typeface="Roboto"/>
                <a:cs typeface="Roboto"/>
                <a:sym typeface="Roboto"/>
              </a:rPr>
              <a:t>Axes</a:t>
            </a:r>
            <a:r>
              <a:rPr lang="en" sz="1500">
                <a:latin typeface="Roboto"/>
                <a:ea typeface="Roboto"/>
                <a:cs typeface="Roboto"/>
                <a:sym typeface="Roboto"/>
              </a:rPr>
              <a:t>: Creating visual reference system</a:t>
            </a:r>
            <a:endParaRPr sz="1500">
              <a:latin typeface="Roboto"/>
              <a:ea typeface="Roboto"/>
              <a:cs typeface="Roboto"/>
              <a:sym typeface="Roboto"/>
            </a:endParaRPr>
          </a:p>
          <a:p>
            <a:pPr indent="-323850" lvl="0" marL="457200" rtl="0" algn="l">
              <a:lnSpc>
                <a:spcPct val="105000"/>
              </a:lnSpc>
              <a:spcBef>
                <a:spcPts val="0"/>
              </a:spcBef>
              <a:spcAft>
                <a:spcPts val="0"/>
              </a:spcAft>
              <a:buSzPts val="1500"/>
              <a:buFont typeface="Roboto"/>
              <a:buAutoNum type="arabicPeriod"/>
            </a:pPr>
            <a:r>
              <a:rPr b="1" lang="en" sz="1500">
                <a:latin typeface="Roboto"/>
                <a:ea typeface="Roboto"/>
                <a:cs typeface="Roboto"/>
                <a:sym typeface="Roboto"/>
              </a:rPr>
              <a:t>Data Binding</a:t>
            </a:r>
            <a:r>
              <a:rPr lang="en" sz="1500">
                <a:latin typeface="Roboto"/>
                <a:ea typeface="Roboto"/>
                <a:cs typeface="Roboto"/>
                <a:sym typeface="Roboto"/>
              </a:rPr>
              <a:t>: Associating data with DOM elements</a:t>
            </a:r>
            <a:endParaRPr sz="1500">
              <a:latin typeface="Roboto"/>
              <a:ea typeface="Roboto"/>
              <a:cs typeface="Roboto"/>
              <a:sym typeface="Roboto"/>
            </a:endParaRPr>
          </a:p>
          <a:p>
            <a:pPr indent="-323850" lvl="0" marL="457200" rtl="0" algn="l">
              <a:lnSpc>
                <a:spcPct val="105000"/>
              </a:lnSpc>
              <a:spcBef>
                <a:spcPts val="0"/>
              </a:spcBef>
              <a:spcAft>
                <a:spcPts val="0"/>
              </a:spcAft>
              <a:buSzPts val="1500"/>
              <a:buFont typeface="Roboto"/>
              <a:buAutoNum type="arabicPeriod"/>
            </a:pPr>
            <a:r>
              <a:rPr b="1" lang="en" sz="1500">
                <a:latin typeface="Roboto"/>
                <a:ea typeface="Roboto"/>
                <a:cs typeface="Roboto"/>
                <a:sym typeface="Roboto"/>
              </a:rPr>
              <a:t>Enter-Update-Exit Pattern</a:t>
            </a:r>
            <a:r>
              <a:rPr lang="en" sz="1500">
                <a:latin typeface="Roboto"/>
                <a:ea typeface="Roboto"/>
                <a:cs typeface="Roboto"/>
                <a:sym typeface="Roboto"/>
              </a:rPr>
              <a:t>: Managing data-driven element lifecycle</a:t>
            </a:r>
            <a:endParaRPr sz="1500">
              <a:latin typeface="Roboto"/>
              <a:ea typeface="Roboto"/>
              <a:cs typeface="Roboto"/>
              <a:sym typeface="Roboto"/>
            </a:endParaRPr>
          </a:p>
          <a:p>
            <a:pPr indent="-323850" lvl="0" marL="457200" rtl="0" algn="l">
              <a:lnSpc>
                <a:spcPct val="105000"/>
              </a:lnSpc>
              <a:spcBef>
                <a:spcPts val="0"/>
              </a:spcBef>
              <a:spcAft>
                <a:spcPts val="0"/>
              </a:spcAft>
              <a:buSzPts val="1500"/>
              <a:buFont typeface="Roboto"/>
              <a:buAutoNum type="arabicPeriod"/>
            </a:pPr>
            <a:r>
              <a:rPr b="1" lang="en" sz="1500">
                <a:latin typeface="Roboto"/>
                <a:ea typeface="Roboto"/>
                <a:cs typeface="Roboto"/>
                <a:sym typeface="Roboto"/>
              </a:rPr>
              <a:t>Modern Join Pattern</a:t>
            </a:r>
            <a:r>
              <a:rPr lang="en" sz="1500">
                <a:latin typeface="Roboto"/>
                <a:ea typeface="Roboto"/>
                <a:cs typeface="Roboto"/>
                <a:sym typeface="Roboto"/>
              </a:rPr>
              <a:t>: Simplified approach for enter/update/exit</a:t>
            </a:r>
            <a:endParaRPr sz="1500">
              <a:latin typeface="Roboto"/>
              <a:ea typeface="Roboto"/>
              <a:cs typeface="Roboto"/>
              <a:sym typeface="Roboto"/>
            </a:endParaRPr>
          </a:p>
          <a:p>
            <a:pPr indent="-323850" lvl="0" marL="457200" rtl="0" algn="l">
              <a:lnSpc>
                <a:spcPct val="105000"/>
              </a:lnSpc>
              <a:spcBef>
                <a:spcPts val="0"/>
              </a:spcBef>
              <a:spcAft>
                <a:spcPts val="0"/>
              </a:spcAft>
              <a:buSzPts val="1500"/>
              <a:buFont typeface="Roboto"/>
              <a:buAutoNum type="arabicPeriod"/>
            </a:pPr>
            <a:r>
              <a:rPr b="1" lang="en" sz="1500">
                <a:latin typeface="Roboto"/>
                <a:ea typeface="Roboto"/>
                <a:cs typeface="Roboto"/>
                <a:sym typeface="Roboto"/>
              </a:rPr>
              <a:t>Transitions</a:t>
            </a:r>
            <a:r>
              <a:rPr lang="en" sz="1500">
                <a:latin typeface="Roboto"/>
                <a:ea typeface="Roboto"/>
                <a:cs typeface="Roboto"/>
                <a:sym typeface="Roboto"/>
              </a:rPr>
              <a:t>: Animating changes in the visualization</a:t>
            </a:r>
            <a:endParaRPr sz="1500">
              <a:latin typeface="Roboto"/>
              <a:ea typeface="Roboto"/>
              <a:cs typeface="Roboto"/>
              <a:sym typeface="Roboto"/>
            </a:endParaRPr>
          </a:p>
          <a:p>
            <a:pPr indent="-323850" lvl="0" marL="457200" rtl="0" algn="l">
              <a:lnSpc>
                <a:spcPct val="105000"/>
              </a:lnSpc>
              <a:spcBef>
                <a:spcPts val="0"/>
              </a:spcBef>
              <a:spcAft>
                <a:spcPts val="0"/>
              </a:spcAft>
              <a:buSzPts val="1500"/>
              <a:buFont typeface="Roboto"/>
              <a:buAutoNum type="arabicPeriod"/>
            </a:pPr>
            <a:r>
              <a:rPr b="1" lang="en" sz="1500">
                <a:latin typeface="Roboto"/>
                <a:ea typeface="Roboto"/>
                <a:cs typeface="Roboto"/>
                <a:sym typeface="Roboto"/>
              </a:rPr>
              <a:t>Interactivity</a:t>
            </a:r>
            <a:r>
              <a:rPr lang="en" sz="1500">
                <a:latin typeface="Roboto"/>
                <a:ea typeface="Roboto"/>
                <a:cs typeface="Roboto"/>
                <a:sym typeface="Roboto"/>
              </a:rPr>
              <a:t>: Handling user events and dynamic behavior</a:t>
            </a:r>
            <a:endParaRPr sz="1500">
              <a:latin typeface="Roboto"/>
              <a:ea typeface="Roboto"/>
              <a:cs typeface="Roboto"/>
              <a:sym typeface="Roboto"/>
            </a:endParaRPr>
          </a:p>
          <a:p>
            <a:pPr indent="0" lvl="0" marL="0" rtl="0" algn="l">
              <a:lnSpc>
                <a:spcPct val="105000"/>
              </a:lnSpc>
              <a:spcBef>
                <a:spcPts val="600"/>
              </a:spcBef>
              <a:spcAft>
                <a:spcPts val="0"/>
              </a:spcAft>
              <a:buClr>
                <a:schemeClr val="dk2"/>
              </a:buClr>
              <a:buSzPts val="1100"/>
              <a:buFont typeface="Arial"/>
              <a:buNone/>
            </a:pPr>
            <a:r>
              <a:rPr lang="en" sz="1500">
                <a:latin typeface="Roboto"/>
                <a:ea typeface="Roboto"/>
                <a:cs typeface="Roboto"/>
                <a:sym typeface="Roboto"/>
              </a:rPr>
              <a:t>The structure follows the general "Setup → Data → Scales → Axes → Elements → Interactions" pattern that forms the foundation of most D3.js visualizations.</a:t>
            </a:r>
            <a:endParaRPr sz="1500">
              <a:latin typeface="Roboto"/>
              <a:ea typeface="Roboto"/>
              <a:cs typeface="Roboto"/>
              <a:sym typeface="Roboto"/>
            </a:endParaRPr>
          </a:p>
          <a:p>
            <a:pPr indent="0" lvl="0" marL="0" rtl="0" algn="l">
              <a:lnSpc>
                <a:spcPct val="105000"/>
              </a:lnSpc>
              <a:spcBef>
                <a:spcPts val="0"/>
              </a:spcBef>
              <a:spcAft>
                <a:spcPts val="1200"/>
              </a:spcAft>
              <a:buNone/>
            </a:pPr>
            <a:r>
              <a:t/>
            </a:r>
            <a:endParaRPr sz="2100"/>
          </a:p>
        </p:txBody>
      </p:sp>
      <p:sp>
        <p:nvSpPr>
          <p:cNvPr id="307" name="Google Shape;307;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Basic</a:t>
            </a:r>
            <a:endParaRPr/>
          </a:p>
        </p:txBody>
      </p:sp>
      <p:sp>
        <p:nvSpPr>
          <p:cNvPr id="313" name="Google Shape;313;p30"/>
          <p:cNvSpPr txBox="1"/>
          <p:nvPr/>
        </p:nvSpPr>
        <p:spPr>
          <a:xfrm>
            <a:off x="102725" y="719075"/>
            <a:ext cx="42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Selection : select, append and selectAll</a:t>
            </a:r>
            <a:endParaRPr>
              <a:latin typeface="Playfair Display"/>
              <a:ea typeface="Playfair Display"/>
              <a:cs typeface="Playfair Display"/>
              <a:sym typeface="Playfair Display"/>
            </a:endParaRPr>
          </a:p>
        </p:txBody>
      </p:sp>
      <p:pic>
        <p:nvPicPr>
          <p:cNvPr id="314" name="Google Shape;314;p30"/>
          <p:cNvPicPr preferRelativeResize="0"/>
          <p:nvPr/>
        </p:nvPicPr>
        <p:blipFill rotWithShape="1">
          <a:blip r:embed="rId3">
            <a:alphaModFix/>
          </a:blip>
          <a:srcRect b="0" l="0" r="57306" t="0"/>
          <a:stretch/>
        </p:blipFill>
        <p:spPr>
          <a:xfrm>
            <a:off x="5181600" y="285275"/>
            <a:ext cx="3239456" cy="4748151"/>
          </a:xfrm>
          <a:prstGeom prst="rect">
            <a:avLst/>
          </a:prstGeom>
          <a:noFill/>
          <a:ln>
            <a:noFill/>
          </a:ln>
        </p:spPr>
      </p:pic>
      <p:sp>
        <p:nvSpPr>
          <p:cNvPr id="315" name="Google Shape;315;p30"/>
          <p:cNvSpPr txBox="1"/>
          <p:nvPr/>
        </p:nvSpPr>
        <p:spPr>
          <a:xfrm>
            <a:off x="256800" y="1096375"/>
            <a:ext cx="4417200" cy="3401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20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The </a:t>
            </a:r>
            <a:r>
              <a:rPr lang="en" sz="1100">
                <a:solidFill>
                  <a:srgbClr val="188038"/>
                </a:solidFill>
                <a:latin typeface="Playfair Display"/>
                <a:ea typeface="Playfair Display"/>
                <a:cs typeface="Playfair Display"/>
                <a:sym typeface="Playfair Display"/>
              </a:rPr>
              <a:t>select()</a:t>
            </a:r>
            <a:r>
              <a:rPr lang="en" sz="1100">
                <a:solidFill>
                  <a:schemeClr val="dk2"/>
                </a:solidFill>
                <a:latin typeface="Playfair Display"/>
                <a:ea typeface="Playfair Display"/>
                <a:cs typeface="Playfair Display"/>
                <a:sym typeface="Playfair Display"/>
              </a:rPr>
              <a:t> method uses CSS selectors as input to grab page elements. It will return a reference to the first element in the DOM that matches the selector.</a:t>
            </a:r>
            <a:endParaRPr sz="1100">
              <a:solidFill>
                <a:schemeClr val="dk2"/>
              </a:solidFill>
              <a:latin typeface="Playfair Display"/>
              <a:ea typeface="Playfair Display"/>
              <a:cs typeface="Playfair Display"/>
              <a:sym typeface="Playfair Display"/>
            </a:endParaRPr>
          </a:p>
          <a:p>
            <a:pPr indent="-298450" lvl="0" marL="457200" rtl="0" algn="l">
              <a:lnSpc>
                <a:spcPct val="150000"/>
              </a:lnSpc>
              <a:spcBef>
                <a:spcPts val="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In our example we have used </a:t>
            </a:r>
            <a:r>
              <a:rPr lang="en" sz="1100">
                <a:solidFill>
                  <a:srgbClr val="188038"/>
                </a:solidFill>
                <a:latin typeface="Playfair Display"/>
                <a:ea typeface="Playfair Display"/>
                <a:cs typeface="Playfair Display"/>
                <a:sym typeface="Playfair Display"/>
              </a:rPr>
              <a:t>d3.select('body')</a:t>
            </a:r>
            <a:r>
              <a:rPr lang="en" sz="1100">
                <a:solidFill>
                  <a:schemeClr val="dk2"/>
                </a:solidFill>
                <a:latin typeface="Playfair Display"/>
                <a:ea typeface="Playfair Display"/>
                <a:cs typeface="Playfair Display"/>
                <a:sym typeface="Playfair Display"/>
              </a:rPr>
              <a:t> to select the first DOM element that matches our CSS selector, </a:t>
            </a:r>
            <a:r>
              <a:rPr lang="en" sz="1100">
                <a:solidFill>
                  <a:srgbClr val="188038"/>
                </a:solidFill>
                <a:latin typeface="Playfair Display"/>
                <a:ea typeface="Playfair Display"/>
                <a:cs typeface="Playfair Display"/>
                <a:sym typeface="Playfair Display"/>
              </a:rPr>
              <a:t>body</a:t>
            </a:r>
            <a:r>
              <a:rPr lang="en" sz="1100">
                <a:solidFill>
                  <a:schemeClr val="dk2"/>
                </a:solidFill>
                <a:latin typeface="Playfair Display"/>
                <a:ea typeface="Playfair Display"/>
                <a:cs typeface="Playfair Display"/>
                <a:sym typeface="Playfair Display"/>
              </a:rPr>
              <a:t>. Once an element is selected - and handed off to the next method in the chain - you can apply </a:t>
            </a:r>
            <a:r>
              <a:rPr b="1" lang="en" sz="1100">
                <a:solidFill>
                  <a:schemeClr val="dk2"/>
                </a:solidFill>
                <a:latin typeface="Playfair Display"/>
                <a:ea typeface="Playfair Display"/>
                <a:cs typeface="Playfair Display"/>
                <a:sym typeface="Playfair Display"/>
              </a:rPr>
              <a:t>operators</a:t>
            </a:r>
            <a:r>
              <a:rPr lang="en" sz="1100">
                <a:solidFill>
                  <a:schemeClr val="dk2"/>
                </a:solidFill>
                <a:latin typeface="Playfair Display"/>
                <a:ea typeface="Playfair Display"/>
                <a:cs typeface="Playfair Display"/>
                <a:sym typeface="Playfair Display"/>
              </a:rPr>
              <a:t>. These D3 operators allow you to get and set </a:t>
            </a:r>
            <a:r>
              <a:rPr b="1" lang="en" sz="1100">
                <a:solidFill>
                  <a:schemeClr val="dk2"/>
                </a:solidFill>
                <a:latin typeface="Playfair Display"/>
                <a:ea typeface="Playfair Display"/>
                <a:cs typeface="Playfair Display"/>
                <a:sym typeface="Playfair Display"/>
              </a:rPr>
              <a:t>properties</a:t>
            </a:r>
            <a:r>
              <a:rPr lang="en" sz="1100">
                <a:solidFill>
                  <a:schemeClr val="dk2"/>
                </a:solidFill>
                <a:latin typeface="Playfair Display"/>
                <a:ea typeface="Playfair Display"/>
                <a:cs typeface="Playfair Display"/>
                <a:sym typeface="Playfair Display"/>
              </a:rPr>
              <a:t>, </a:t>
            </a:r>
            <a:r>
              <a:rPr b="1" lang="en" sz="1100">
                <a:solidFill>
                  <a:schemeClr val="dk2"/>
                </a:solidFill>
                <a:latin typeface="Playfair Display"/>
                <a:ea typeface="Playfair Display"/>
                <a:cs typeface="Playfair Display"/>
                <a:sym typeface="Playfair Display"/>
              </a:rPr>
              <a:t>styles</a:t>
            </a:r>
            <a:r>
              <a:rPr lang="en" sz="1100">
                <a:solidFill>
                  <a:schemeClr val="dk2"/>
                </a:solidFill>
                <a:latin typeface="Playfair Display"/>
                <a:ea typeface="Playfair Display"/>
                <a:cs typeface="Playfair Display"/>
                <a:sym typeface="Playfair Display"/>
              </a:rPr>
              <a:t>, and </a:t>
            </a:r>
            <a:r>
              <a:rPr b="1" lang="en" sz="1100">
                <a:solidFill>
                  <a:schemeClr val="dk2"/>
                </a:solidFill>
                <a:latin typeface="Playfair Display"/>
                <a:ea typeface="Playfair Display"/>
                <a:cs typeface="Playfair Display"/>
                <a:sym typeface="Playfair Display"/>
              </a:rPr>
              <a:t>content</a:t>
            </a:r>
            <a:r>
              <a:rPr lang="en" sz="1100">
                <a:solidFill>
                  <a:schemeClr val="dk2"/>
                </a:solidFill>
                <a:latin typeface="Playfair Display"/>
                <a:ea typeface="Playfair Display"/>
                <a:cs typeface="Playfair Display"/>
                <a:sym typeface="Playfair Display"/>
              </a:rPr>
              <a:t> (and will again return the current selection).</a:t>
            </a:r>
            <a:endParaRPr sz="1100">
              <a:solidFill>
                <a:schemeClr val="dk2"/>
              </a:solidFill>
              <a:latin typeface="Playfair Display"/>
              <a:ea typeface="Playfair Display"/>
              <a:cs typeface="Playfair Display"/>
              <a:sym typeface="Playfair Display"/>
            </a:endParaRPr>
          </a:p>
          <a:p>
            <a:pPr indent="-298450" lvl="0" marL="457200" rtl="0" algn="l">
              <a:lnSpc>
                <a:spcPct val="150000"/>
              </a:lnSpc>
              <a:spcBef>
                <a:spcPts val="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Alternatively, if you need to select more than one element, use </a:t>
            </a:r>
            <a:r>
              <a:rPr lang="en" sz="1100">
                <a:solidFill>
                  <a:srgbClr val="188038"/>
                </a:solidFill>
                <a:latin typeface="Playfair Display"/>
                <a:ea typeface="Playfair Display"/>
                <a:cs typeface="Playfair Display"/>
                <a:sym typeface="Playfair Display"/>
              </a:rPr>
              <a:t>selectAll()</a:t>
            </a:r>
            <a:r>
              <a:rPr lang="en" sz="1100">
                <a:solidFill>
                  <a:schemeClr val="dk2"/>
                </a:solidFill>
                <a:latin typeface="Playfair Display"/>
                <a:ea typeface="Playfair Display"/>
                <a:cs typeface="Playfair Display"/>
                <a:sym typeface="Playfair Display"/>
              </a:rPr>
              <a:t>.</a:t>
            </a:r>
            <a:endParaRPr sz="1100">
              <a:solidFill>
                <a:schemeClr val="dk2"/>
              </a:solidFill>
              <a:latin typeface="Playfair Display"/>
              <a:ea typeface="Playfair Display"/>
              <a:cs typeface="Playfair Display"/>
              <a:sym typeface="Playfair Display"/>
            </a:endParaRPr>
          </a:p>
          <a:p>
            <a:pPr indent="-298450" lvl="0" marL="457200" rtl="0" algn="l">
              <a:lnSpc>
                <a:spcPct val="150000"/>
              </a:lnSpc>
              <a:spcBef>
                <a:spcPts val="0"/>
              </a:spcBef>
              <a:spcAft>
                <a:spcPts val="0"/>
              </a:spcAft>
              <a:buClr>
                <a:schemeClr val="dk2"/>
              </a:buClr>
              <a:buSzPts val="1100"/>
              <a:buFont typeface="Playfair Display"/>
              <a:buChar char="●"/>
            </a:pPr>
            <a:r>
              <a:rPr lang="en" sz="1100" u="sng">
                <a:solidFill>
                  <a:schemeClr val="accent5"/>
                </a:solidFill>
                <a:latin typeface="Playfair Display"/>
                <a:ea typeface="Playfair Display"/>
                <a:cs typeface="Playfair Display"/>
                <a:sym typeface="Playfair Display"/>
                <a:hlinkClick r:id="rId4">
                  <a:extLst>
                    <a:ext uri="{A12FA001-AC4F-418D-AE19-62706E023703}">
                      <ahyp:hlinkClr val="tx"/>
                    </a:ext>
                  </a:extLst>
                </a:hlinkClick>
              </a:rPr>
              <a:t>https://gist.github.com/dryjins/a9179e0d793358961c180f910beaf01f</a:t>
            </a:r>
            <a:r>
              <a:rPr lang="en" sz="1100">
                <a:solidFill>
                  <a:schemeClr val="dk2"/>
                </a:solidFill>
                <a:latin typeface="Playfair Display"/>
                <a:ea typeface="Playfair Display"/>
                <a:cs typeface="Playfair Display"/>
                <a:sym typeface="Playfair Display"/>
              </a:rPr>
              <a:t> </a:t>
            </a:r>
            <a:endParaRPr sz="1100">
              <a:solidFill>
                <a:schemeClr val="dk2"/>
              </a:solidFill>
              <a:latin typeface="Playfair Display"/>
              <a:ea typeface="Playfair Display"/>
              <a:cs typeface="Playfair Display"/>
              <a:sym typeface="Playfair Display"/>
            </a:endParaRPr>
          </a:p>
        </p:txBody>
      </p:sp>
      <p:sp>
        <p:nvSpPr>
          <p:cNvPr id="316" name="Google Shape;316;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Basic</a:t>
            </a:r>
            <a:endParaRPr/>
          </a:p>
        </p:txBody>
      </p:sp>
      <p:sp>
        <p:nvSpPr>
          <p:cNvPr id="322" name="Google Shape;322;p31"/>
          <p:cNvSpPr txBox="1"/>
          <p:nvPr/>
        </p:nvSpPr>
        <p:spPr>
          <a:xfrm>
            <a:off x="102725" y="719075"/>
            <a:ext cx="42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Selection : select, append and selectAll</a:t>
            </a:r>
            <a:endParaRPr b="1">
              <a:latin typeface="Playfair Display"/>
              <a:ea typeface="Playfair Display"/>
              <a:cs typeface="Playfair Display"/>
              <a:sym typeface="Playfair Display"/>
            </a:endParaRPr>
          </a:p>
        </p:txBody>
      </p:sp>
      <p:pic>
        <p:nvPicPr>
          <p:cNvPr id="323" name="Google Shape;323;p31"/>
          <p:cNvPicPr preferRelativeResize="0"/>
          <p:nvPr/>
        </p:nvPicPr>
        <p:blipFill rotWithShape="1">
          <a:blip r:embed="rId3">
            <a:alphaModFix/>
          </a:blip>
          <a:srcRect b="0" l="0" r="57306" t="0"/>
          <a:stretch/>
        </p:blipFill>
        <p:spPr>
          <a:xfrm>
            <a:off x="4774950" y="840438"/>
            <a:ext cx="2496401" cy="3659050"/>
          </a:xfrm>
          <a:prstGeom prst="rect">
            <a:avLst/>
          </a:prstGeom>
          <a:noFill/>
          <a:ln>
            <a:noFill/>
          </a:ln>
        </p:spPr>
      </p:pic>
      <p:sp>
        <p:nvSpPr>
          <p:cNvPr id="324" name="Google Shape;324;p31"/>
          <p:cNvSpPr txBox="1"/>
          <p:nvPr/>
        </p:nvSpPr>
        <p:spPr>
          <a:xfrm>
            <a:off x="4774950" y="4427050"/>
            <a:ext cx="403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layfair Display"/>
                <a:ea typeface="Playfair Display"/>
                <a:cs typeface="Playfair Display"/>
                <a:sym typeface="Playfair Display"/>
                <a:hlinkClick r:id="rId4"/>
              </a:rPr>
              <a:t>https://gist.github.com/dryjins/a9179e0d793358961c180f910beaf01f</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325" name="Google Shape;325;p31"/>
          <p:cNvSpPr txBox="1"/>
          <p:nvPr/>
        </p:nvSpPr>
        <p:spPr>
          <a:xfrm>
            <a:off x="7462125" y="1650925"/>
            <a:ext cx="1394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10</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11</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12</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13</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14</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15</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16</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17</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18</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19</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Hello World!</a:t>
            </a:r>
            <a:endParaRPr>
              <a:latin typeface="Playfair Display"/>
              <a:ea typeface="Playfair Display"/>
              <a:cs typeface="Playfair Display"/>
              <a:sym typeface="Playfair Display"/>
            </a:endParaRPr>
          </a:p>
        </p:txBody>
      </p:sp>
      <p:sp>
        <p:nvSpPr>
          <p:cNvPr id="326" name="Google Shape;326;p31"/>
          <p:cNvSpPr txBox="1"/>
          <p:nvPr/>
        </p:nvSpPr>
        <p:spPr>
          <a:xfrm>
            <a:off x="7624650" y="1320725"/>
            <a:ext cx="11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result</a:t>
            </a:r>
            <a:endParaRPr>
              <a:latin typeface="Playfair Display"/>
              <a:ea typeface="Playfair Display"/>
              <a:cs typeface="Playfair Display"/>
              <a:sym typeface="Playfair Display"/>
            </a:endParaRPr>
          </a:p>
        </p:txBody>
      </p:sp>
      <p:sp>
        <p:nvSpPr>
          <p:cNvPr id="327" name="Google Shape;327;p31"/>
          <p:cNvSpPr txBox="1"/>
          <p:nvPr/>
        </p:nvSpPr>
        <p:spPr>
          <a:xfrm>
            <a:off x="256800" y="1096375"/>
            <a:ext cx="4417200" cy="2639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20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After selecting a specific element or multiple elements, we can apply an operator, such as </a:t>
            </a:r>
            <a:r>
              <a:rPr lang="en" sz="1100">
                <a:solidFill>
                  <a:srgbClr val="188038"/>
                </a:solidFill>
                <a:latin typeface="Playfair Display"/>
                <a:ea typeface="Playfair Display"/>
                <a:cs typeface="Playfair Display"/>
                <a:sym typeface="Playfair Display"/>
              </a:rPr>
              <a:t>.append('p')</a:t>
            </a:r>
            <a:endParaRPr sz="1100">
              <a:solidFill>
                <a:srgbClr val="188038"/>
              </a:solidFill>
              <a:latin typeface="Playfair Display"/>
              <a:ea typeface="Playfair Display"/>
              <a:cs typeface="Playfair Display"/>
              <a:sym typeface="Playfair Display"/>
            </a:endParaRPr>
          </a:p>
          <a:p>
            <a:pPr indent="-298450" lvl="0" marL="457200" rtl="0" algn="l">
              <a:lnSpc>
                <a:spcPct val="150000"/>
              </a:lnSpc>
              <a:spcBef>
                <a:spcPts val="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The </a:t>
            </a:r>
            <a:r>
              <a:rPr lang="en" sz="1100">
                <a:solidFill>
                  <a:srgbClr val="188038"/>
                </a:solidFill>
                <a:latin typeface="Playfair Display"/>
                <a:ea typeface="Playfair Display"/>
                <a:cs typeface="Playfair Display"/>
                <a:sym typeface="Playfair Display"/>
              </a:rPr>
              <a:t>append()</a:t>
            </a:r>
            <a:r>
              <a:rPr lang="en" sz="1100">
                <a:solidFill>
                  <a:schemeClr val="dk2"/>
                </a:solidFill>
                <a:latin typeface="Playfair Display"/>
                <a:ea typeface="Playfair Display"/>
                <a:cs typeface="Playfair Display"/>
                <a:sym typeface="Playfair Display"/>
              </a:rPr>
              <a:t> operator adds a new element as the last child of the current selection. We specified "p" as the input argument, so an empty paragraph has been added to the end of the </a:t>
            </a:r>
            <a:r>
              <a:rPr i="1" lang="en" sz="1100">
                <a:solidFill>
                  <a:schemeClr val="dk2"/>
                </a:solidFill>
                <a:latin typeface="Playfair Display"/>
                <a:ea typeface="Playfair Display"/>
                <a:cs typeface="Playfair Display"/>
                <a:sym typeface="Playfair Display"/>
              </a:rPr>
              <a:t>HTML body</a:t>
            </a:r>
            <a:r>
              <a:rPr lang="en" sz="1100">
                <a:solidFill>
                  <a:schemeClr val="dk2"/>
                </a:solidFill>
                <a:latin typeface="Playfair Display"/>
                <a:ea typeface="Playfair Display"/>
                <a:cs typeface="Playfair Display"/>
                <a:sym typeface="Playfair Display"/>
              </a:rPr>
              <a:t>. The new paragraph is automatically selected for further operations.</a:t>
            </a:r>
            <a:endParaRPr sz="1100">
              <a:solidFill>
                <a:schemeClr val="dk2"/>
              </a:solidFill>
              <a:latin typeface="Playfair Display"/>
              <a:ea typeface="Playfair Display"/>
              <a:cs typeface="Playfair Display"/>
              <a:sym typeface="Playfair Display"/>
            </a:endParaRPr>
          </a:p>
          <a:p>
            <a:pPr indent="-298450" lvl="0" marL="457200" rtl="0" algn="l">
              <a:lnSpc>
                <a:spcPct val="150000"/>
              </a:lnSpc>
              <a:spcBef>
                <a:spcPts val="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At the end, we use the </a:t>
            </a:r>
            <a:r>
              <a:rPr lang="en" sz="1100">
                <a:solidFill>
                  <a:srgbClr val="188038"/>
                </a:solidFill>
                <a:latin typeface="Playfair Display"/>
                <a:ea typeface="Playfair Display"/>
                <a:cs typeface="Playfair Display"/>
                <a:sym typeface="Playfair Display"/>
              </a:rPr>
              <a:t>text()</a:t>
            </a:r>
            <a:r>
              <a:rPr lang="en" sz="1100">
                <a:solidFill>
                  <a:schemeClr val="dk2"/>
                </a:solidFill>
                <a:latin typeface="Playfair Display"/>
                <a:ea typeface="Playfair Display"/>
                <a:cs typeface="Playfair Display"/>
                <a:sym typeface="Playfair Display"/>
              </a:rPr>
              <a:t> operator to insert a string between the opening and closing tags of the current selection (</a:t>
            </a:r>
            <a:r>
              <a:rPr lang="en" sz="1100">
                <a:solidFill>
                  <a:srgbClr val="188038"/>
                </a:solidFill>
                <a:latin typeface="Playfair Display"/>
                <a:ea typeface="Playfair Display"/>
                <a:cs typeface="Playfair Display"/>
                <a:sym typeface="Playfair Display"/>
              </a:rPr>
              <a:t>&lt;p&gt;&lt;/p&gt;</a:t>
            </a:r>
            <a:r>
              <a:rPr lang="en" sz="1100">
                <a:solidFill>
                  <a:schemeClr val="dk2"/>
                </a:solidFill>
                <a:latin typeface="Playfair Display"/>
                <a:ea typeface="Playfair Display"/>
                <a:cs typeface="Playfair Display"/>
                <a:sym typeface="Playfair Display"/>
              </a:rPr>
              <a:t>).</a:t>
            </a:r>
            <a:endParaRPr sz="1100">
              <a:solidFill>
                <a:schemeClr val="dk2"/>
              </a:solidFill>
              <a:latin typeface="Playfair Display"/>
              <a:ea typeface="Playfair Display"/>
              <a:cs typeface="Playfair Display"/>
              <a:sym typeface="Playfair Display"/>
            </a:endParaRPr>
          </a:p>
        </p:txBody>
      </p:sp>
      <p:cxnSp>
        <p:nvCxnSpPr>
          <p:cNvPr id="328" name="Google Shape;328;p31"/>
          <p:cNvCxnSpPr/>
          <p:nvPr/>
        </p:nvCxnSpPr>
        <p:spPr>
          <a:xfrm flipH="1" rot="10800000">
            <a:off x="6009225" y="2928475"/>
            <a:ext cx="1452900" cy="120990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p31"/>
          <p:cNvCxnSpPr/>
          <p:nvPr/>
        </p:nvCxnSpPr>
        <p:spPr>
          <a:xfrm>
            <a:off x="6001975" y="3360525"/>
            <a:ext cx="1526100" cy="623700"/>
          </a:xfrm>
          <a:prstGeom prst="straightConnector1">
            <a:avLst/>
          </a:prstGeom>
          <a:noFill/>
          <a:ln cap="flat" cmpd="sng" w="9525">
            <a:solidFill>
              <a:schemeClr val="dk2"/>
            </a:solidFill>
            <a:prstDash val="solid"/>
            <a:round/>
            <a:headEnd len="med" w="med" type="none"/>
            <a:tailEnd len="med" w="med" type="triangle"/>
          </a:ln>
        </p:spPr>
      </p:cxnSp>
      <p:sp>
        <p:nvSpPr>
          <p:cNvPr id="330" name="Google Shape;330;p31"/>
          <p:cNvSpPr txBox="1"/>
          <p:nvPr/>
        </p:nvSpPr>
        <p:spPr>
          <a:xfrm>
            <a:off x="157775" y="3736075"/>
            <a:ext cx="4292400" cy="132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2"/>
                </a:solidFill>
                <a:latin typeface="Playfair Display"/>
                <a:ea typeface="Playfair Display"/>
                <a:cs typeface="Playfair Display"/>
                <a:sym typeface="Playfair Display"/>
              </a:rPr>
              <a:t>Dynamic Properties</a:t>
            </a:r>
            <a:endParaRPr b="1" sz="1300">
              <a:solidFill>
                <a:schemeClr val="dk2"/>
              </a:solidFill>
              <a:latin typeface="Playfair Display"/>
              <a:ea typeface="Playfair Display"/>
              <a:cs typeface="Playfair Display"/>
              <a:sym typeface="Playfair Display"/>
            </a:endParaRPr>
          </a:p>
          <a:p>
            <a:pPr indent="0" lvl="0" marL="0" rtl="0" algn="l">
              <a:lnSpc>
                <a:spcPct val="115000"/>
              </a:lnSpc>
              <a:spcBef>
                <a:spcPts val="1200"/>
              </a:spcBef>
              <a:spcAft>
                <a:spcPts val="1200"/>
              </a:spcAft>
              <a:buNone/>
            </a:pPr>
            <a:r>
              <a:rPr lang="en" sz="1100">
                <a:solidFill>
                  <a:schemeClr val="dk2"/>
                </a:solidFill>
                <a:latin typeface="Playfair Display"/>
                <a:ea typeface="Playfair Display"/>
                <a:cs typeface="Playfair Display"/>
                <a:sym typeface="Playfair Display"/>
              </a:rPr>
              <a:t>If you want access to the corresponding values from the dataset, you have to change </a:t>
            </a:r>
            <a:r>
              <a:rPr i="1" lang="en" sz="1100">
                <a:solidFill>
                  <a:schemeClr val="dk2"/>
                </a:solidFill>
                <a:latin typeface="Playfair Display"/>
                <a:ea typeface="Playfair Display"/>
                <a:cs typeface="Playfair Display"/>
                <a:sym typeface="Playfair Display"/>
              </a:rPr>
              <a:t>anonymous functions</a:t>
            </a:r>
            <a:r>
              <a:rPr lang="en" sz="1100">
                <a:solidFill>
                  <a:schemeClr val="dk2"/>
                </a:solidFill>
                <a:latin typeface="Playfair Display"/>
                <a:ea typeface="Playfair Display"/>
                <a:cs typeface="Playfair Display"/>
                <a:sym typeface="Playfair Display"/>
              </a:rPr>
              <a:t>. For example, we can change such a function inside the </a:t>
            </a:r>
            <a:r>
              <a:rPr lang="en" sz="1100">
                <a:solidFill>
                  <a:srgbClr val="188038"/>
                </a:solidFill>
                <a:latin typeface="Playfair Display"/>
                <a:ea typeface="Playfair Display"/>
                <a:cs typeface="Playfair Display"/>
                <a:sym typeface="Playfair Display"/>
              </a:rPr>
              <a:t>text()</a:t>
            </a:r>
            <a:r>
              <a:rPr lang="en" sz="1100">
                <a:solidFill>
                  <a:schemeClr val="dk2"/>
                </a:solidFill>
                <a:latin typeface="Playfair Display"/>
                <a:ea typeface="Playfair Display"/>
                <a:cs typeface="Playfair Display"/>
                <a:sym typeface="Playfair Display"/>
              </a:rPr>
              <a:t> operator to change the text.</a:t>
            </a:r>
            <a:endParaRPr sz="1100">
              <a:solidFill>
                <a:schemeClr val="dk2"/>
              </a:solidFill>
              <a:latin typeface="Playfair Display"/>
              <a:ea typeface="Playfair Display"/>
              <a:cs typeface="Playfair Display"/>
              <a:sym typeface="Playfair Display"/>
            </a:endParaRPr>
          </a:p>
        </p:txBody>
      </p:sp>
      <p:sp>
        <p:nvSpPr>
          <p:cNvPr id="331" name="Google Shape;331;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t/>
            </a:r>
            <a:endParaRPr/>
          </a:p>
        </p:txBody>
      </p:sp>
      <p:sp>
        <p:nvSpPr>
          <p:cNvPr id="66" name="Google Shape;66;p14"/>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67" name="Google Shape;67;p1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68" name="Google Shape;68;p14"/>
          <p:cNvPicPr preferRelativeResize="0"/>
          <p:nvPr/>
        </p:nvPicPr>
        <p:blipFill rotWithShape="1">
          <a:blip r:embed="rId4">
            <a:alphaModFix/>
          </a:blip>
          <a:srcRect b="8" l="0" r="0" t="13463"/>
          <a:stretch/>
        </p:blipFill>
        <p:spPr>
          <a:xfrm>
            <a:off x="5253875" y="0"/>
            <a:ext cx="1195076" cy="1323648"/>
          </a:xfrm>
          <a:prstGeom prst="rect">
            <a:avLst/>
          </a:prstGeom>
          <a:noFill/>
          <a:ln>
            <a:noFill/>
          </a:ln>
        </p:spPr>
      </p:pic>
      <p:sp>
        <p:nvSpPr>
          <p:cNvPr id="69" name="Google Shape;69;p14"/>
          <p:cNvSpPr/>
          <p:nvPr/>
        </p:nvSpPr>
        <p:spPr>
          <a:xfrm>
            <a:off x="527550" y="1334350"/>
            <a:ext cx="4802100" cy="457800"/>
          </a:xfrm>
          <a:prstGeom prst="rect">
            <a:avLst/>
          </a:prstGeom>
          <a:solidFill>
            <a:srgbClr val="25395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0" name="Google Shape;70;p14"/>
          <p:cNvSpPr/>
          <p:nvPr/>
        </p:nvSpPr>
        <p:spPr>
          <a:xfrm>
            <a:off x="527550" y="1595375"/>
            <a:ext cx="5151900" cy="3137100"/>
          </a:xfrm>
          <a:prstGeom prst="rect">
            <a:avLst/>
          </a:prstGeom>
          <a:solidFill>
            <a:srgbClr val="25395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pic>
        <p:nvPicPr>
          <p:cNvPr id="71" name="Google Shape;71;p14"/>
          <p:cNvPicPr preferRelativeResize="0"/>
          <p:nvPr/>
        </p:nvPicPr>
        <p:blipFill>
          <a:blip r:embed="rId5">
            <a:alphaModFix/>
          </a:blip>
          <a:stretch>
            <a:fillRect/>
          </a:stretch>
        </p:blipFill>
        <p:spPr>
          <a:xfrm>
            <a:off x="566400" y="1758948"/>
            <a:ext cx="5646375" cy="2285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Basic</a:t>
            </a:r>
            <a:endParaRPr/>
          </a:p>
        </p:txBody>
      </p:sp>
      <p:sp>
        <p:nvSpPr>
          <p:cNvPr id="337" name="Google Shape;337;p32"/>
          <p:cNvSpPr txBox="1"/>
          <p:nvPr/>
        </p:nvSpPr>
        <p:spPr>
          <a:xfrm>
            <a:off x="102725" y="719075"/>
            <a:ext cx="4226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2"/>
                </a:solidFill>
                <a:latin typeface="Playfair Display"/>
                <a:ea typeface="Playfair Display"/>
                <a:cs typeface="Playfair Display"/>
                <a:sym typeface="Playfair Display"/>
              </a:rPr>
              <a:t>HTML attributes and CSS properties</a:t>
            </a:r>
            <a:endParaRPr b="1">
              <a:latin typeface="Playfair Display"/>
              <a:ea typeface="Playfair Display"/>
              <a:cs typeface="Playfair Display"/>
              <a:sym typeface="Playfair Display"/>
            </a:endParaRPr>
          </a:p>
        </p:txBody>
      </p:sp>
      <p:sp>
        <p:nvSpPr>
          <p:cNvPr id="338" name="Google Shape;338;p32"/>
          <p:cNvSpPr txBox="1"/>
          <p:nvPr/>
        </p:nvSpPr>
        <p:spPr>
          <a:xfrm>
            <a:off x="7287225" y="1130700"/>
            <a:ext cx="1394100" cy="2882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rgbClr val="FF0000"/>
              </a:buClr>
              <a:buSzPts val="1100"/>
              <a:buChar char="●"/>
            </a:pPr>
            <a:r>
              <a:rPr lang="en" sz="1100">
                <a:solidFill>
                  <a:srgbClr val="FF0000"/>
                </a:solidFill>
              </a:rPr>
              <a:t>10</a:t>
            </a:r>
            <a:endParaRPr sz="1100">
              <a:solidFill>
                <a:srgbClr val="FF0000"/>
              </a:solidFill>
            </a:endParaRPr>
          </a:p>
          <a:p>
            <a:pPr indent="-355600" lvl="0" marL="457200" rtl="0" algn="l">
              <a:lnSpc>
                <a:spcPct val="115000"/>
              </a:lnSpc>
              <a:spcBef>
                <a:spcPts val="0"/>
              </a:spcBef>
              <a:spcAft>
                <a:spcPts val="0"/>
              </a:spcAft>
              <a:buClr>
                <a:srgbClr val="0000FF"/>
              </a:buClr>
              <a:buSzPts val="2000"/>
              <a:buChar char="●"/>
            </a:pPr>
            <a:r>
              <a:rPr b="1" lang="en" sz="2000">
                <a:solidFill>
                  <a:srgbClr val="0000FF"/>
                </a:solidFill>
              </a:rPr>
              <a:t>11</a:t>
            </a:r>
            <a:endParaRPr b="1" sz="2000">
              <a:solidFill>
                <a:srgbClr val="0000FF"/>
              </a:solidFill>
            </a:endParaRPr>
          </a:p>
          <a:p>
            <a:pPr indent="-298450" lvl="0" marL="457200" rtl="0" algn="l">
              <a:lnSpc>
                <a:spcPct val="115000"/>
              </a:lnSpc>
              <a:spcBef>
                <a:spcPts val="0"/>
              </a:spcBef>
              <a:spcAft>
                <a:spcPts val="0"/>
              </a:spcAft>
              <a:buClr>
                <a:srgbClr val="FF0000"/>
              </a:buClr>
              <a:buSzPts val="1100"/>
              <a:buChar char="●"/>
            </a:pPr>
            <a:r>
              <a:rPr lang="en" sz="1100">
                <a:solidFill>
                  <a:srgbClr val="FF0000"/>
                </a:solidFill>
              </a:rPr>
              <a:t>12</a:t>
            </a:r>
            <a:endParaRPr sz="1100">
              <a:solidFill>
                <a:srgbClr val="FF0000"/>
              </a:solidFill>
            </a:endParaRPr>
          </a:p>
          <a:p>
            <a:pPr indent="-355600" lvl="0" marL="457200" rtl="0" algn="l">
              <a:lnSpc>
                <a:spcPct val="115000"/>
              </a:lnSpc>
              <a:spcBef>
                <a:spcPts val="0"/>
              </a:spcBef>
              <a:spcAft>
                <a:spcPts val="0"/>
              </a:spcAft>
              <a:buClr>
                <a:srgbClr val="0000FF"/>
              </a:buClr>
              <a:buSzPts val="2000"/>
              <a:buChar char="●"/>
            </a:pPr>
            <a:r>
              <a:rPr b="1" lang="en" sz="2000">
                <a:solidFill>
                  <a:srgbClr val="0000FF"/>
                </a:solidFill>
              </a:rPr>
              <a:t>13</a:t>
            </a:r>
            <a:endParaRPr b="1" sz="2000">
              <a:solidFill>
                <a:srgbClr val="0000FF"/>
              </a:solidFill>
            </a:endParaRPr>
          </a:p>
          <a:p>
            <a:pPr indent="-298450" lvl="0" marL="457200" rtl="0" algn="l">
              <a:lnSpc>
                <a:spcPct val="115000"/>
              </a:lnSpc>
              <a:spcBef>
                <a:spcPts val="0"/>
              </a:spcBef>
              <a:spcAft>
                <a:spcPts val="0"/>
              </a:spcAft>
              <a:buClr>
                <a:srgbClr val="FF0000"/>
              </a:buClr>
              <a:buSzPts val="1100"/>
              <a:buChar char="●"/>
            </a:pPr>
            <a:r>
              <a:rPr lang="en" sz="1100">
                <a:solidFill>
                  <a:srgbClr val="FF0000"/>
                </a:solidFill>
              </a:rPr>
              <a:t>14</a:t>
            </a:r>
            <a:endParaRPr sz="1100">
              <a:solidFill>
                <a:srgbClr val="FF0000"/>
              </a:solidFill>
            </a:endParaRPr>
          </a:p>
          <a:p>
            <a:pPr indent="-355600" lvl="0" marL="457200" rtl="0" algn="l">
              <a:lnSpc>
                <a:spcPct val="115000"/>
              </a:lnSpc>
              <a:spcBef>
                <a:spcPts val="0"/>
              </a:spcBef>
              <a:spcAft>
                <a:spcPts val="0"/>
              </a:spcAft>
              <a:buClr>
                <a:srgbClr val="0000FF"/>
              </a:buClr>
              <a:buSzPts val="2000"/>
              <a:buChar char="●"/>
            </a:pPr>
            <a:r>
              <a:rPr b="1" lang="en" sz="2000">
                <a:solidFill>
                  <a:srgbClr val="0000FF"/>
                </a:solidFill>
              </a:rPr>
              <a:t>15</a:t>
            </a:r>
            <a:endParaRPr b="1" sz="2000">
              <a:solidFill>
                <a:srgbClr val="0000FF"/>
              </a:solidFill>
            </a:endParaRPr>
          </a:p>
          <a:p>
            <a:pPr indent="-298450" lvl="0" marL="457200" rtl="0" algn="l">
              <a:lnSpc>
                <a:spcPct val="115000"/>
              </a:lnSpc>
              <a:spcBef>
                <a:spcPts val="0"/>
              </a:spcBef>
              <a:spcAft>
                <a:spcPts val="0"/>
              </a:spcAft>
              <a:buClr>
                <a:srgbClr val="FF0000"/>
              </a:buClr>
              <a:buSzPts val="1100"/>
              <a:buChar char="●"/>
            </a:pPr>
            <a:r>
              <a:rPr lang="en" sz="1100">
                <a:solidFill>
                  <a:srgbClr val="FF0000"/>
                </a:solidFill>
              </a:rPr>
              <a:t>16</a:t>
            </a:r>
            <a:endParaRPr sz="1100">
              <a:solidFill>
                <a:srgbClr val="FF0000"/>
              </a:solidFill>
            </a:endParaRPr>
          </a:p>
          <a:p>
            <a:pPr indent="-355600" lvl="0" marL="457200" rtl="0" algn="l">
              <a:lnSpc>
                <a:spcPct val="115000"/>
              </a:lnSpc>
              <a:spcBef>
                <a:spcPts val="0"/>
              </a:spcBef>
              <a:spcAft>
                <a:spcPts val="0"/>
              </a:spcAft>
              <a:buClr>
                <a:srgbClr val="0000FF"/>
              </a:buClr>
              <a:buSzPts val="2000"/>
              <a:buChar char="●"/>
            </a:pPr>
            <a:r>
              <a:rPr b="1" lang="en" sz="2000">
                <a:solidFill>
                  <a:srgbClr val="0000FF"/>
                </a:solidFill>
              </a:rPr>
              <a:t>17</a:t>
            </a:r>
            <a:endParaRPr b="1" sz="2000">
              <a:solidFill>
                <a:srgbClr val="0000FF"/>
              </a:solidFill>
            </a:endParaRPr>
          </a:p>
          <a:p>
            <a:pPr indent="-298450" lvl="0" marL="457200" rtl="0" algn="l">
              <a:lnSpc>
                <a:spcPct val="115000"/>
              </a:lnSpc>
              <a:spcBef>
                <a:spcPts val="0"/>
              </a:spcBef>
              <a:spcAft>
                <a:spcPts val="0"/>
              </a:spcAft>
              <a:buClr>
                <a:srgbClr val="FF0000"/>
              </a:buClr>
              <a:buSzPts val="1100"/>
              <a:buChar char="●"/>
            </a:pPr>
            <a:r>
              <a:rPr lang="en" sz="1100">
                <a:solidFill>
                  <a:srgbClr val="FF0000"/>
                </a:solidFill>
              </a:rPr>
              <a:t>18</a:t>
            </a:r>
            <a:endParaRPr sz="1100">
              <a:solidFill>
                <a:srgbClr val="FF0000"/>
              </a:solidFill>
            </a:endParaRPr>
          </a:p>
          <a:p>
            <a:pPr indent="-355600" lvl="0" marL="457200" rtl="0" algn="l">
              <a:lnSpc>
                <a:spcPct val="115000"/>
              </a:lnSpc>
              <a:spcBef>
                <a:spcPts val="0"/>
              </a:spcBef>
              <a:spcAft>
                <a:spcPts val="0"/>
              </a:spcAft>
              <a:buClr>
                <a:srgbClr val="0000FF"/>
              </a:buClr>
              <a:buSzPts val="2000"/>
              <a:buChar char="●"/>
            </a:pPr>
            <a:r>
              <a:rPr b="1" lang="en" sz="2000">
                <a:solidFill>
                  <a:srgbClr val="0000FF"/>
                </a:solidFill>
              </a:rPr>
              <a:t>19</a:t>
            </a:r>
            <a:endParaRPr b="1" sz="2000">
              <a:latin typeface="Playfair Display"/>
              <a:ea typeface="Playfair Display"/>
              <a:cs typeface="Playfair Display"/>
              <a:sym typeface="Playfair Display"/>
            </a:endParaRPr>
          </a:p>
        </p:txBody>
      </p:sp>
      <p:sp>
        <p:nvSpPr>
          <p:cNvPr id="339" name="Google Shape;339;p32"/>
          <p:cNvSpPr txBox="1"/>
          <p:nvPr/>
        </p:nvSpPr>
        <p:spPr>
          <a:xfrm>
            <a:off x="7287225" y="730488"/>
            <a:ext cx="11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result</a:t>
            </a:r>
            <a:endParaRPr>
              <a:latin typeface="Playfair Display"/>
              <a:ea typeface="Playfair Display"/>
              <a:cs typeface="Playfair Display"/>
              <a:sym typeface="Playfair Display"/>
            </a:endParaRPr>
          </a:p>
        </p:txBody>
      </p:sp>
      <p:pic>
        <p:nvPicPr>
          <p:cNvPr id="340" name="Google Shape;340;p32"/>
          <p:cNvPicPr preferRelativeResize="0"/>
          <p:nvPr/>
        </p:nvPicPr>
        <p:blipFill rotWithShape="1">
          <a:blip r:embed="rId3">
            <a:alphaModFix/>
          </a:blip>
          <a:srcRect b="0" l="0" r="50687" t="0"/>
          <a:stretch/>
        </p:blipFill>
        <p:spPr>
          <a:xfrm>
            <a:off x="3446200" y="157452"/>
            <a:ext cx="3370225" cy="4934101"/>
          </a:xfrm>
          <a:prstGeom prst="rect">
            <a:avLst/>
          </a:prstGeom>
          <a:noFill/>
          <a:ln>
            <a:noFill/>
          </a:ln>
        </p:spPr>
      </p:pic>
      <p:sp>
        <p:nvSpPr>
          <p:cNvPr id="341" name="Google Shape;341;p32"/>
          <p:cNvSpPr txBox="1"/>
          <p:nvPr/>
        </p:nvSpPr>
        <p:spPr>
          <a:xfrm>
            <a:off x="227450" y="1103975"/>
            <a:ext cx="2788200" cy="3879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we can get and set different </a:t>
            </a:r>
            <a:r>
              <a:rPr b="1" lang="en" sz="1100">
                <a:solidFill>
                  <a:schemeClr val="dk2"/>
                </a:solidFill>
                <a:latin typeface="Playfair Display"/>
                <a:ea typeface="Playfair Display"/>
                <a:cs typeface="Playfair Display"/>
                <a:sym typeface="Playfair Display"/>
              </a:rPr>
              <a:t>properties</a:t>
            </a:r>
            <a:r>
              <a:rPr lang="en" sz="1100">
                <a:solidFill>
                  <a:schemeClr val="dk2"/>
                </a:solidFill>
                <a:latin typeface="Playfair Display"/>
                <a:ea typeface="Playfair Display"/>
                <a:cs typeface="Playfair Display"/>
                <a:sym typeface="Playfair Display"/>
              </a:rPr>
              <a:t> and </a:t>
            </a:r>
            <a:r>
              <a:rPr b="1" lang="en" sz="1100">
                <a:solidFill>
                  <a:schemeClr val="dk2"/>
                </a:solidFill>
                <a:latin typeface="Playfair Display"/>
                <a:ea typeface="Playfair Display"/>
                <a:cs typeface="Playfair Display"/>
                <a:sym typeface="Playfair Display"/>
              </a:rPr>
              <a:t>styles</a:t>
            </a:r>
            <a:r>
              <a:rPr lang="en" sz="1100">
                <a:solidFill>
                  <a:schemeClr val="dk2"/>
                </a:solidFill>
                <a:latin typeface="Playfair Display"/>
                <a:ea typeface="Playfair Display"/>
                <a:cs typeface="Playfair Display"/>
                <a:sym typeface="Playfair Display"/>
              </a:rPr>
              <a:t> - not only the textual content. This becomes very important when working with SVG elements.</a:t>
            </a:r>
            <a:endParaRPr sz="11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a:p>
            <a:pPr indent="-298450" lvl="0" marL="457200" rtl="0" algn="l">
              <a:spcBef>
                <a:spcPts val="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We use D3 to set </a:t>
            </a:r>
            <a:r>
              <a:rPr lang="en" sz="1100">
                <a:solidFill>
                  <a:schemeClr val="dk2"/>
                </a:solidFill>
                <a:latin typeface="Playfair Display"/>
                <a:ea typeface="Playfair Display"/>
                <a:cs typeface="Playfair Display"/>
                <a:sym typeface="Playfair Display"/>
              </a:rPr>
              <a:t>the HTML class, and </a:t>
            </a:r>
            <a:r>
              <a:rPr lang="en" sz="1100">
                <a:solidFill>
                  <a:schemeClr val="dk2"/>
                </a:solidFill>
                <a:latin typeface="Playfair Display"/>
                <a:ea typeface="Playfair Display"/>
                <a:cs typeface="Playfair Display"/>
                <a:sym typeface="Playfair Display"/>
              </a:rPr>
              <a:t>color for odd and even numbers, </a:t>
            </a:r>
            <a:endParaRPr sz="11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a:p>
            <a:pPr indent="-298450" lvl="0" marL="457200" rtl="0" algn="l">
              <a:spcBef>
                <a:spcPts val="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The font-weight and size defined in style.css file for the odd.</a:t>
            </a:r>
            <a:endParaRPr sz="11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a:p>
            <a:pPr indent="-298450" lvl="0" marL="457200" rtl="0" algn="l">
              <a:spcBef>
                <a:spcPts val="0"/>
              </a:spcBef>
              <a:spcAft>
                <a:spcPts val="0"/>
              </a:spcAft>
              <a:buClr>
                <a:schemeClr val="dk2"/>
              </a:buClr>
              <a:buSzPts val="1100"/>
              <a:buFont typeface="Playfair Display"/>
              <a:buChar char="●"/>
            </a:pPr>
            <a:r>
              <a:rPr lang="en" sz="1100">
                <a:solidFill>
                  <a:schemeClr val="dk2"/>
                </a:solidFill>
                <a:latin typeface="Playfair Display"/>
                <a:ea typeface="Playfair Display"/>
                <a:cs typeface="Playfair Display"/>
                <a:sym typeface="Playfair Display"/>
              </a:rPr>
              <a:t>The font color which depends on the individual array value.</a:t>
            </a:r>
            <a:endParaRPr sz="11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a:p>
            <a:pPr indent="-298450" lvl="0" marL="457200" rtl="0" algn="l">
              <a:spcBef>
                <a:spcPts val="0"/>
              </a:spcBef>
              <a:spcAft>
                <a:spcPts val="0"/>
              </a:spcAft>
              <a:buClr>
                <a:schemeClr val="dk2"/>
              </a:buClr>
              <a:buSzPts val="1100"/>
              <a:buFont typeface="Playfair Display"/>
              <a:buChar char="●"/>
            </a:pPr>
            <a:r>
              <a:rPr lang="en" u="sng">
                <a:solidFill>
                  <a:schemeClr val="accent5"/>
                </a:solidFill>
                <a:latin typeface="Playfair Display"/>
                <a:ea typeface="Playfair Display"/>
                <a:cs typeface="Playfair Display"/>
                <a:sym typeface="Playfair Display"/>
                <a:hlinkClick r:id="rId4">
                  <a:extLst>
                    <a:ext uri="{A12FA001-AC4F-418D-AE19-62706E023703}">
                      <ahyp:hlinkClr val="tx"/>
                    </a:ext>
                  </a:extLst>
                </a:hlinkClick>
              </a:rPr>
              <a:t>https://gist.github.com/dryjins/32422667974f39f1ef56f9272e868521</a:t>
            </a:r>
            <a:endParaRPr>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p:txBody>
      </p:sp>
      <p:sp>
        <p:nvSpPr>
          <p:cNvPr id="342" name="Google Shape;342;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Basic</a:t>
            </a:r>
            <a:endParaRPr/>
          </a:p>
        </p:txBody>
      </p:sp>
      <p:sp>
        <p:nvSpPr>
          <p:cNvPr id="348" name="Google Shape;348;p33"/>
          <p:cNvSpPr txBox="1"/>
          <p:nvPr/>
        </p:nvSpPr>
        <p:spPr>
          <a:xfrm>
            <a:off x="102725" y="719075"/>
            <a:ext cx="4226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2"/>
                </a:solidFill>
                <a:latin typeface="Playfair Display"/>
                <a:ea typeface="Playfair Display"/>
                <a:cs typeface="Playfair Display"/>
                <a:sym typeface="Playfair Display"/>
              </a:rPr>
              <a:t>HTML attributes and CSS properties for SVG</a:t>
            </a:r>
            <a:endParaRPr b="1">
              <a:latin typeface="Playfair Display"/>
              <a:ea typeface="Playfair Display"/>
              <a:cs typeface="Playfair Display"/>
              <a:sym typeface="Playfair Display"/>
            </a:endParaRPr>
          </a:p>
        </p:txBody>
      </p:sp>
      <p:sp>
        <p:nvSpPr>
          <p:cNvPr id="349" name="Google Shape;349;p33"/>
          <p:cNvSpPr txBox="1"/>
          <p:nvPr/>
        </p:nvSpPr>
        <p:spPr>
          <a:xfrm>
            <a:off x="268025" y="3507388"/>
            <a:ext cx="11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result</a:t>
            </a:r>
            <a:endParaRPr>
              <a:latin typeface="Playfair Display"/>
              <a:ea typeface="Playfair Display"/>
              <a:cs typeface="Playfair Display"/>
              <a:sym typeface="Playfair Display"/>
            </a:endParaRPr>
          </a:p>
        </p:txBody>
      </p:sp>
      <p:sp>
        <p:nvSpPr>
          <p:cNvPr id="350" name="Google Shape;350;p33"/>
          <p:cNvSpPr txBox="1"/>
          <p:nvPr/>
        </p:nvSpPr>
        <p:spPr>
          <a:xfrm>
            <a:off x="227450" y="1103975"/>
            <a:ext cx="5077200" cy="2809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2"/>
              </a:buClr>
              <a:buSzPts val="1100"/>
              <a:buChar char="●"/>
            </a:pPr>
            <a:r>
              <a:rPr lang="en" sz="1100">
                <a:solidFill>
                  <a:schemeClr val="dk2"/>
                </a:solidFill>
                <a:latin typeface="Playfair Display"/>
                <a:ea typeface="Playfair Display"/>
                <a:cs typeface="Playfair Display"/>
                <a:sym typeface="Playfair Display"/>
              </a:rPr>
              <a:t>We have appended SVG elements to the DOM tree in our second example. </a:t>
            </a:r>
            <a:endParaRPr sz="1100">
              <a:solidFill>
                <a:schemeClr val="dk2"/>
              </a:solidFill>
              <a:latin typeface="Playfair Display"/>
              <a:ea typeface="Playfair Display"/>
              <a:cs typeface="Playfair Display"/>
              <a:sym typeface="Playfair Display"/>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latin typeface="Playfair Display"/>
                <a:ea typeface="Playfair Display"/>
                <a:cs typeface="Playfair Display"/>
                <a:sym typeface="Playfair Display"/>
              </a:rPr>
              <a:t>This means that we had to create the SVG drawing area first. We did this with D3 and saved the selection in the variable </a:t>
            </a:r>
            <a:r>
              <a:rPr lang="en" sz="1100">
                <a:solidFill>
                  <a:srgbClr val="188038"/>
                </a:solidFill>
                <a:latin typeface="Playfair Display"/>
                <a:ea typeface="Playfair Display"/>
                <a:cs typeface="Playfair Display"/>
                <a:sym typeface="Playfair Display"/>
              </a:rPr>
              <a:t>svg</a:t>
            </a:r>
            <a:r>
              <a:rPr lang="en" sz="1100">
                <a:solidFill>
                  <a:schemeClr val="dk2"/>
                </a:solidFill>
                <a:latin typeface="Playfair Display"/>
                <a:ea typeface="Playfair Display"/>
                <a:cs typeface="Playfair Display"/>
                <a:sym typeface="Playfair Display"/>
              </a:rPr>
              <a:t>.</a:t>
            </a:r>
            <a:endParaRPr sz="1100">
              <a:solidFill>
                <a:schemeClr val="dk2"/>
              </a:solidFill>
              <a:latin typeface="Playfair Display"/>
              <a:ea typeface="Playfair Display"/>
              <a:cs typeface="Playfair Display"/>
              <a:sym typeface="Playfair Display"/>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latin typeface="Playfair Display"/>
                <a:ea typeface="Playfair Display"/>
                <a:cs typeface="Playfair Display"/>
                <a:sym typeface="Playfair Display"/>
              </a:rPr>
              <a:t>It is crucial to set the SVG coordinates of visual elements. If we don't set the </a:t>
            </a:r>
            <a:r>
              <a:rPr lang="en" sz="1100">
                <a:solidFill>
                  <a:srgbClr val="188038"/>
                </a:solidFill>
                <a:latin typeface="Playfair Display"/>
                <a:ea typeface="Playfair Display"/>
                <a:cs typeface="Playfair Display"/>
                <a:sym typeface="Playfair Display"/>
              </a:rPr>
              <a:t>x</a:t>
            </a:r>
            <a:r>
              <a:rPr lang="en" sz="1100">
                <a:solidFill>
                  <a:schemeClr val="dk2"/>
                </a:solidFill>
                <a:latin typeface="Playfair Display"/>
                <a:ea typeface="Playfair Display"/>
                <a:cs typeface="Playfair Display"/>
                <a:sym typeface="Playfair Display"/>
              </a:rPr>
              <a:t> and </a:t>
            </a:r>
            <a:r>
              <a:rPr lang="en" sz="1100">
                <a:solidFill>
                  <a:srgbClr val="188038"/>
                </a:solidFill>
                <a:latin typeface="Playfair Display"/>
                <a:ea typeface="Playfair Display"/>
                <a:cs typeface="Playfair Display"/>
                <a:sym typeface="Playfair Display"/>
              </a:rPr>
              <a:t>y</a:t>
            </a:r>
            <a:r>
              <a:rPr lang="en" sz="1100">
                <a:solidFill>
                  <a:schemeClr val="dk2"/>
                </a:solidFill>
                <a:latin typeface="Playfair Display"/>
                <a:ea typeface="Playfair Display"/>
                <a:cs typeface="Playfair Display"/>
                <a:sym typeface="Playfair Display"/>
              </a:rPr>
              <a:t> values, all the rectangles will be drawn at the same position at (0, 0). </a:t>
            </a:r>
            <a:endParaRPr sz="1100">
              <a:solidFill>
                <a:schemeClr val="dk2"/>
              </a:solidFill>
              <a:latin typeface="Playfair Display"/>
              <a:ea typeface="Playfair Display"/>
              <a:cs typeface="Playfair Display"/>
              <a:sym typeface="Playfair Display"/>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latin typeface="Playfair Display"/>
                <a:ea typeface="Playfair Display"/>
                <a:cs typeface="Playfair Display"/>
                <a:sym typeface="Playfair Display"/>
              </a:rPr>
              <a:t>By using the index, of the current element in the selection, we can create a dynamic </a:t>
            </a:r>
            <a:r>
              <a:rPr lang="en" sz="1100">
                <a:solidFill>
                  <a:srgbClr val="188038"/>
                </a:solidFill>
                <a:latin typeface="Playfair Display"/>
                <a:ea typeface="Playfair Display"/>
                <a:cs typeface="Playfair Display"/>
                <a:sym typeface="Playfair Display"/>
              </a:rPr>
              <a:t>x</a:t>
            </a:r>
            <a:r>
              <a:rPr lang="en" sz="1100">
                <a:solidFill>
                  <a:schemeClr val="dk2"/>
                </a:solidFill>
                <a:latin typeface="Playfair Display"/>
                <a:ea typeface="Playfair Display"/>
                <a:cs typeface="Playfair Display"/>
                <a:sym typeface="Playfair Display"/>
              </a:rPr>
              <a:t> property and shift every newly created rectangle 60 pixels to the right.</a:t>
            </a:r>
            <a:endParaRPr sz="1100">
              <a:solidFill>
                <a:schemeClr val="dk2"/>
              </a:solidFill>
              <a:latin typeface="Playfair Display"/>
              <a:ea typeface="Playfair Display"/>
              <a:cs typeface="Playfair Display"/>
              <a:sym typeface="Playfair Display"/>
            </a:endParaRPr>
          </a:p>
          <a:p>
            <a:pPr indent="-298450" lvl="0" marL="457200" rtl="0" algn="l">
              <a:spcBef>
                <a:spcPts val="0"/>
              </a:spcBef>
              <a:spcAft>
                <a:spcPts val="0"/>
              </a:spcAft>
              <a:buClr>
                <a:schemeClr val="dk2"/>
              </a:buClr>
              <a:buSzPts val="1100"/>
              <a:buFont typeface="Playfair Display"/>
              <a:buChar char="●"/>
            </a:pPr>
            <a:r>
              <a:rPr lang="en" sz="1100" u="sng">
                <a:solidFill>
                  <a:schemeClr val="hlink"/>
                </a:solidFill>
                <a:latin typeface="Playfair Display"/>
                <a:ea typeface="Playfair Display"/>
                <a:cs typeface="Playfair Display"/>
                <a:sym typeface="Playfair Display"/>
                <a:hlinkClick r:id="rId3"/>
              </a:rPr>
              <a:t>https://gist.github.com/dryjins/30e8d4504af95593d19378b8d3eb9333</a:t>
            </a:r>
            <a:endParaRPr sz="11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p:txBody>
      </p:sp>
      <p:pic>
        <p:nvPicPr>
          <p:cNvPr id="351" name="Google Shape;351;p33"/>
          <p:cNvPicPr preferRelativeResize="0"/>
          <p:nvPr/>
        </p:nvPicPr>
        <p:blipFill rotWithShape="1">
          <a:blip r:embed="rId4">
            <a:alphaModFix/>
          </a:blip>
          <a:srcRect b="0" l="0" r="52417" t="0"/>
          <a:stretch/>
        </p:blipFill>
        <p:spPr>
          <a:xfrm>
            <a:off x="5347851" y="244075"/>
            <a:ext cx="3347750" cy="4584375"/>
          </a:xfrm>
          <a:prstGeom prst="rect">
            <a:avLst/>
          </a:prstGeom>
          <a:noFill/>
          <a:ln>
            <a:noFill/>
          </a:ln>
        </p:spPr>
      </p:pic>
      <p:pic>
        <p:nvPicPr>
          <p:cNvPr id="352" name="Google Shape;352;p33"/>
          <p:cNvPicPr preferRelativeResize="0"/>
          <p:nvPr/>
        </p:nvPicPr>
        <p:blipFill>
          <a:blip r:embed="rId5">
            <a:alphaModFix/>
          </a:blip>
          <a:stretch>
            <a:fillRect/>
          </a:stretch>
        </p:blipFill>
        <p:spPr>
          <a:xfrm>
            <a:off x="416175" y="3981923"/>
            <a:ext cx="3289750" cy="817200"/>
          </a:xfrm>
          <a:prstGeom prst="rect">
            <a:avLst/>
          </a:prstGeom>
          <a:noFill/>
          <a:ln>
            <a:noFill/>
          </a:ln>
        </p:spPr>
      </p:pic>
      <p:sp>
        <p:nvSpPr>
          <p:cNvPr id="353" name="Google Shape;353;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Data Binding (join)</a:t>
            </a:r>
            <a:endParaRPr/>
          </a:p>
        </p:txBody>
      </p:sp>
      <p:sp>
        <p:nvSpPr>
          <p:cNvPr id="359" name="Google Shape;359;p34"/>
          <p:cNvSpPr txBox="1"/>
          <p:nvPr/>
        </p:nvSpPr>
        <p:spPr>
          <a:xfrm>
            <a:off x="102725" y="719075"/>
            <a:ext cx="42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Enter, Update, and Exit</a:t>
            </a:r>
            <a:endParaRPr>
              <a:latin typeface="Playfair Display"/>
              <a:ea typeface="Playfair Display"/>
              <a:cs typeface="Playfair Display"/>
              <a:sym typeface="Playfair Display"/>
            </a:endParaRPr>
          </a:p>
        </p:txBody>
      </p:sp>
      <p:pic>
        <p:nvPicPr>
          <p:cNvPr id="360" name="Google Shape;360;p34"/>
          <p:cNvPicPr preferRelativeResize="0"/>
          <p:nvPr/>
        </p:nvPicPr>
        <p:blipFill>
          <a:blip r:embed="rId3">
            <a:alphaModFix/>
          </a:blip>
          <a:stretch>
            <a:fillRect/>
          </a:stretch>
        </p:blipFill>
        <p:spPr>
          <a:xfrm>
            <a:off x="152400" y="1271675"/>
            <a:ext cx="3810000" cy="2076450"/>
          </a:xfrm>
          <a:prstGeom prst="rect">
            <a:avLst/>
          </a:prstGeom>
          <a:noFill/>
          <a:ln>
            <a:noFill/>
          </a:ln>
        </p:spPr>
      </p:pic>
      <p:pic>
        <p:nvPicPr>
          <p:cNvPr id="361" name="Google Shape;361;p34"/>
          <p:cNvPicPr preferRelativeResize="0"/>
          <p:nvPr/>
        </p:nvPicPr>
        <p:blipFill>
          <a:blip r:embed="rId4">
            <a:alphaModFix/>
          </a:blip>
          <a:stretch>
            <a:fillRect/>
          </a:stretch>
        </p:blipFill>
        <p:spPr>
          <a:xfrm>
            <a:off x="4885050" y="1066225"/>
            <a:ext cx="3810000" cy="2743200"/>
          </a:xfrm>
          <a:prstGeom prst="rect">
            <a:avLst/>
          </a:prstGeom>
          <a:noFill/>
          <a:ln>
            <a:noFill/>
          </a:ln>
        </p:spPr>
      </p:pic>
      <p:sp>
        <p:nvSpPr>
          <p:cNvPr id="362" name="Google Shape;362;p34"/>
          <p:cNvSpPr txBox="1"/>
          <p:nvPr/>
        </p:nvSpPr>
        <p:spPr>
          <a:xfrm>
            <a:off x="2957100" y="1236300"/>
            <a:ext cx="16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 dom elements</a:t>
            </a:r>
            <a:endParaRPr b="1">
              <a:latin typeface="Playfair Display"/>
              <a:ea typeface="Playfair Display"/>
              <a:cs typeface="Playfair Display"/>
              <a:sym typeface="Playfair Display"/>
            </a:endParaRPr>
          </a:p>
        </p:txBody>
      </p:sp>
      <p:sp>
        <p:nvSpPr>
          <p:cNvPr id="363" name="Google Shape;363;p34"/>
          <p:cNvSpPr txBox="1"/>
          <p:nvPr/>
        </p:nvSpPr>
        <p:spPr>
          <a:xfrm>
            <a:off x="82500" y="3614625"/>
            <a:ext cx="9061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Any changes of DOM </a:t>
            </a:r>
            <a:r>
              <a:rPr lang="en">
                <a:latin typeface="Playfair Display"/>
                <a:ea typeface="Playfair Display"/>
                <a:cs typeface="Playfair Display"/>
                <a:sym typeface="Playfair Display"/>
              </a:rPr>
              <a:t>trigger</a:t>
            </a:r>
            <a:r>
              <a:rPr lang="en">
                <a:latin typeface="Playfair Display"/>
                <a:ea typeface="Playfair Display"/>
                <a:cs typeface="Playfair Display"/>
                <a:sym typeface="Playfair Display"/>
              </a:rPr>
              <a:t> redrawing from the web browser which is very expensive for the cost-wise.</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Enter, Update, Exit </a:t>
            </a:r>
            <a:r>
              <a:rPr lang="en">
                <a:latin typeface="Playfair Display"/>
                <a:ea typeface="Playfair Display"/>
                <a:cs typeface="Playfair Display"/>
                <a:sym typeface="Playfair Display"/>
              </a:rPr>
              <a:t>triggers</a:t>
            </a:r>
            <a:r>
              <a:rPr lang="en">
                <a:latin typeface="Playfair Display"/>
                <a:ea typeface="Playfair Display"/>
                <a:cs typeface="Playfair Display"/>
                <a:sym typeface="Playfair Display"/>
              </a:rPr>
              <a:t> the browser </a:t>
            </a:r>
            <a:r>
              <a:rPr lang="en">
                <a:latin typeface="Playfair Display"/>
                <a:ea typeface="Playfair Display"/>
                <a:cs typeface="Playfair Display"/>
                <a:sym typeface="Playfair Display"/>
              </a:rPr>
              <a:t>redawning DOM elements only if necessary</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D3 provides update and exit at the selection level then apply the changes to the DOM later to redraw the changes at one time.</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These also provide the fancy way to animate the changes of </a:t>
            </a:r>
            <a:r>
              <a:rPr lang="en">
                <a:latin typeface="Playfair Display"/>
                <a:ea typeface="Playfair Display"/>
                <a:cs typeface="Playfair Display"/>
                <a:sym typeface="Playfair Display"/>
              </a:rPr>
              <a:t>visualization</a:t>
            </a:r>
            <a:r>
              <a:rPr lang="en">
                <a:latin typeface="Playfair Display"/>
                <a:ea typeface="Playfair Display"/>
                <a:cs typeface="Playfair Display"/>
                <a:sym typeface="Playfair Display"/>
              </a:rPr>
              <a:t> dynamically. We will cover this part later.</a:t>
            </a:r>
            <a:endParaRPr>
              <a:latin typeface="Playfair Display"/>
              <a:ea typeface="Playfair Display"/>
              <a:cs typeface="Playfair Display"/>
              <a:sym typeface="Playfair Display"/>
            </a:endParaRPr>
          </a:p>
        </p:txBody>
      </p:sp>
      <p:sp>
        <p:nvSpPr>
          <p:cNvPr id="364" name="Google Shape;364;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Data Binding (join)</a:t>
            </a:r>
            <a:endParaRPr/>
          </a:p>
        </p:txBody>
      </p:sp>
      <p:sp>
        <p:nvSpPr>
          <p:cNvPr id="370" name="Google Shape;370;p35"/>
          <p:cNvSpPr txBox="1"/>
          <p:nvPr/>
        </p:nvSpPr>
        <p:spPr>
          <a:xfrm>
            <a:off x="102725" y="719075"/>
            <a:ext cx="422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Merge</a:t>
            </a:r>
            <a:r>
              <a:rPr lang="en">
                <a:latin typeface="Playfair Display"/>
                <a:ea typeface="Playfair Display"/>
                <a:cs typeface="Playfair Display"/>
                <a:sym typeface="Playfair Display"/>
              </a:rPr>
              <a:t>, and Exit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371" name="Google Shape;371;p35"/>
          <p:cNvPicPr preferRelativeResize="0"/>
          <p:nvPr/>
        </p:nvPicPr>
        <p:blipFill>
          <a:blip r:embed="rId3">
            <a:alphaModFix/>
          </a:blip>
          <a:stretch>
            <a:fillRect/>
          </a:stretch>
        </p:blipFill>
        <p:spPr>
          <a:xfrm>
            <a:off x="4572000" y="201325"/>
            <a:ext cx="2366900" cy="4667550"/>
          </a:xfrm>
          <a:prstGeom prst="rect">
            <a:avLst/>
          </a:prstGeom>
          <a:noFill/>
          <a:ln>
            <a:noFill/>
          </a:ln>
        </p:spPr>
      </p:pic>
      <p:sp>
        <p:nvSpPr>
          <p:cNvPr id="372" name="Google Shape;372;p35"/>
          <p:cNvSpPr txBox="1"/>
          <p:nvPr/>
        </p:nvSpPr>
        <p:spPr>
          <a:xfrm>
            <a:off x="307725" y="1384800"/>
            <a:ext cx="42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373" name="Google Shape;373;p35"/>
          <p:cNvPicPr preferRelativeResize="0"/>
          <p:nvPr/>
        </p:nvPicPr>
        <p:blipFill>
          <a:blip r:embed="rId4">
            <a:alphaModFix/>
          </a:blip>
          <a:stretch>
            <a:fillRect/>
          </a:stretch>
        </p:blipFill>
        <p:spPr>
          <a:xfrm>
            <a:off x="7362075" y="2010650"/>
            <a:ext cx="1371600" cy="2390775"/>
          </a:xfrm>
          <a:prstGeom prst="rect">
            <a:avLst/>
          </a:prstGeom>
          <a:noFill/>
          <a:ln>
            <a:noFill/>
          </a:ln>
        </p:spPr>
      </p:pic>
      <p:sp>
        <p:nvSpPr>
          <p:cNvPr id="374" name="Google Shape;374;p35"/>
          <p:cNvSpPr txBox="1"/>
          <p:nvPr/>
        </p:nvSpPr>
        <p:spPr>
          <a:xfrm>
            <a:off x="7311550" y="1648550"/>
            <a:ext cx="15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result</a:t>
            </a:r>
            <a:endParaRPr>
              <a:latin typeface="Playfair Display"/>
              <a:ea typeface="Playfair Display"/>
              <a:cs typeface="Playfair Display"/>
              <a:sym typeface="Playfair Display"/>
            </a:endParaRPr>
          </a:p>
        </p:txBody>
      </p:sp>
      <p:sp>
        <p:nvSpPr>
          <p:cNvPr id="375" name="Google Shape;375;p35"/>
          <p:cNvSpPr txBox="1"/>
          <p:nvPr/>
        </p:nvSpPr>
        <p:spPr>
          <a:xfrm>
            <a:off x="139325" y="1099050"/>
            <a:ext cx="41532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Merge is combination of update and enter which append new elements.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From previous our example, lets’ slice 5 items from the list so that remains only 10 to 14.</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Select changed &lt;li&gt; and append new sublist &lt;ul&gt; and join itself</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You can test the process by pressing exit and update buttons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solidFill>
                  <a:schemeClr val="hlink"/>
                </a:solidFill>
                <a:hlinkClick r:id="rId5"/>
              </a:rPr>
              <a:t>https://gist.github.com/dryjins/180d29ee3a2def213b08dd29f8a5d6a2</a:t>
            </a:r>
            <a:endParaRPr/>
          </a:p>
          <a:p>
            <a:pPr indent="0" lvl="0" marL="457200" rtl="0" algn="l">
              <a:spcBef>
                <a:spcPts val="0"/>
              </a:spcBef>
              <a:spcAft>
                <a:spcPts val="0"/>
              </a:spcAft>
              <a:buNone/>
            </a:pPr>
            <a:r>
              <a:t/>
            </a:r>
            <a:endParaRPr/>
          </a:p>
        </p:txBody>
      </p:sp>
      <p:sp>
        <p:nvSpPr>
          <p:cNvPr id="376" name="Google Shape;376;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External Data Loading</a:t>
            </a:r>
            <a:endParaRPr/>
          </a:p>
        </p:txBody>
      </p:sp>
      <p:sp>
        <p:nvSpPr>
          <p:cNvPr id="382" name="Google Shape;382;p36"/>
          <p:cNvSpPr txBox="1"/>
          <p:nvPr/>
        </p:nvSpPr>
        <p:spPr>
          <a:xfrm>
            <a:off x="168750" y="572700"/>
            <a:ext cx="882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Playfair Display"/>
                <a:ea typeface="Playfair Display"/>
                <a:cs typeface="Playfair Display"/>
                <a:sym typeface="Playfair Display"/>
              </a:rPr>
              <a:t>Instead of typing the data in a local variable, which is only convenient for very small datasets, we can load data </a:t>
            </a:r>
            <a:r>
              <a:rPr i="1" lang="en" sz="1100">
                <a:solidFill>
                  <a:schemeClr val="dk2"/>
                </a:solidFill>
                <a:latin typeface="Playfair Display"/>
                <a:ea typeface="Playfair Display"/>
                <a:cs typeface="Playfair Display"/>
                <a:sym typeface="Playfair Display"/>
              </a:rPr>
              <a:t>asynchronously</a:t>
            </a:r>
            <a:r>
              <a:rPr lang="en" sz="1100">
                <a:solidFill>
                  <a:schemeClr val="dk2"/>
                </a:solidFill>
                <a:latin typeface="Playfair Display"/>
                <a:ea typeface="Playfair Display"/>
                <a:cs typeface="Playfair Display"/>
                <a:sym typeface="Playfair Display"/>
              </a:rPr>
              <a:t> from external files. The D3 built-in methods make it easy to load JSON, CSV, and other files.</a:t>
            </a:r>
            <a:endParaRPr sz="1100">
              <a:solidFill>
                <a:schemeClr val="dk2"/>
              </a:solidFill>
              <a:latin typeface="Playfair Display"/>
              <a:ea typeface="Playfair Display"/>
              <a:cs typeface="Playfair Display"/>
              <a:sym typeface="Playfair Display"/>
            </a:endParaRPr>
          </a:p>
        </p:txBody>
      </p:sp>
      <p:sp>
        <p:nvSpPr>
          <p:cNvPr id="383" name="Google Shape;383;p36"/>
          <p:cNvSpPr txBox="1"/>
          <p:nvPr/>
        </p:nvSpPr>
        <p:spPr>
          <a:xfrm>
            <a:off x="256800" y="1188625"/>
            <a:ext cx="7557600" cy="2332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0"/>
              </a:spcAft>
              <a:buNone/>
            </a:pPr>
            <a:r>
              <a:rPr b="1" lang="en" sz="1100">
                <a:solidFill>
                  <a:schemeClr val="dk2"/>
                </a:solidFill>
                <a:latin typeface="Playfair Display"/>
                <a:ea typeface="Playfair Display"/>
                <a:cs typeface="Playfair Display"/>
                <a:sym typeface="Playfair Display"/>
              </a:rPr>
              <a:t>CSV (Comma Separated Values)</a:t>
            </a:r>
            <a:endParaRPr b="1" sz="1100">
              <a:solidFill>
                <a:schemeClr val="dk2"/>
              </a:solidFill>
              <a:latin typeface="Playfair Display"/>
              <a:ea typeface="Playfair Display"/>
              <a:cs typeface="Playfair Display"/>
              <a:sym typeface="Playfair Display"/>
            </a:endParaRPr>
          </a:p>
          <a:p>
            <a:pPr indent="0" lvl="0" marL="381000" marR="381000" rtl="0" algn="l">
              <a:lnSpc>
                <a:spcPct val="115000"/>
              </a:lnSpc>
              <a:spcBef>
                <a:spcPts val="1200"/>
              </a:spcBef>
              <a:spcAft>
                <a:spcPts val="0"/>
              </a:spcAft>
              <a:buNone/>
            </a:pPr>
            <a:r>
              <a:rPr lang="en" sz="1100">
                <a:solidFill>
                  <a:schemeClr val="dk2"/>
                </a:solidFill>
                <a:latin typeface="Playfair Display"/>
                <a:ea typeface="Playfair Display"/>
                <a:cs typeface="Playfair Display"/>
                <a:sym typeface="Playfair Display"/>
              </a:rPr>
              <a:t>CSV is a file format which is often used to exchange data. Each line in a CSV file represents a table row and as the name indicates, the values/columns are separated by a comma.</a:t>
            </a:r>
            <a:endParaRPr sz="1100">
              <a:solidFill>
                <a:schemeClr val="dk2"/>
              </a:solidFill>
              <a:latin typeface="Playfair Display"/>
              <a:ea typeface="Playfair Display"/>
              <a:cs typeface="Playfair Display"/>
              <a:sym typeface="Playfair Display"/>
            </a:endParaRPr>
          </a:p>
          <a:p>
            <a:pPr indent="0" lvl="0" marL="381000" marR="381000" rtl="0" algn="l">
              <a:lnSpc>
                <a:spcPct val="115000"/>
              </a:lnSpc>
              <a:spcBef>
                <a:spcPts val="1200"/>
              </a:spcBef>
              <a:spcAft>
                <a:spcPts val="0"/>
              </a:spcAft>
              <a:buNone/>
            </a:pPr>
            <a:r>
              <a:rPr b="1" lang="en" sz="1100">
                <a:solidFill>
                  <a:schemeClr val="dk2"/>
                </a:solidFill>
                <a:latin typeface="Playfair Display"/>
                <a:ea typeface="Playfair Display"/>
                <a:cs typeface="Playfair Display"/>
                <a:sym typeface="Playfair Display"/>
              </a:rPr>
              <a:t>JavaScript Object Notation (JSON)</a:t>
            </a:r>
            <a:endParaRPr b="1" sz="1100">
              <a:solidFill>
                <a:schemeClr val="dk2"/>
              </a:solidFill>
              <a:latin typeface="Playfair Display"/>
              <a:ea typeface="Playfair Display"/>
              <a:cs typeface="Playfair Display"/>
              <a:sym typeface="Playfair Display"/>
            </a:endParaRPr>
          </a:p>
          <a:p>
            <a:pPr indent="0" lvl="0" marL="381000" marR="381000" rtl="0" algn="l">
              <a:lnSpc>
                <a:spcPct val="115000"/>
              </a:lnSpc>
              <a:spcBef>
                <a:spcPts val="1200"/>
              </a:spcBef>
              <a:spcAft>
                <a:spcPts val="0"/>
              </a:spcAft>
              <a:buNone/>
            </a:pPr>
            <a:r>
              <a:rPr lang="en" sz="1100">
                <a:solidFill>
                  <a:schemeClr val="dk2"/>
                </a:solidFill>
                <a:latin typeface="Playfair Display"/>
                <a:ea typeface="Playfair Display"/>
                <a:cs typeface="Playfair Display"/>
                <a:sym typeface="Playfair Display"/>
              </a:rPr>
              <a:t>JSON is a standard text-based format for representing structured data based on JavaScript object syntax. It is commonly used for </a:t>
            </a:r>
            <a:r>
              <a:rPr b="1" lang="en" sz="1100">
                <a:solidFill>
                  <a:schemeClr val="dk2"/>
                </a:solidFill>
                <a:latin typeface="Playfair Display"/>
                <a:ea typeface="Playfair Display"/>
                <a:cs typeface="Playfair Display"/>
                <a:sym typeface="Playfair Display"/>
              </a:rPr>
              <a:t>transmitting data in web applications.</a:t>
            </a:r>
            <a:endParaRPr sz="1100">
              <a:solidFill>
                <a:schemeClr val="dk2"/>
              </a:solidFill>
              <a:latin typeface="Playfair Display"/>
              <a:ea typeface="Playfair Display"/>
              <a:cs typeface="Playfair Display"/>
              <a:sym typeface="Playfair Display"/>
            </a:endParaRPr>
          </a:p>
          <a:p>
            <a:pPr indent="0" lvl="0" marL="381000" marR="381000" rtl="0" algn="l">
              <a:lnSpc>
                <a:spcPct val="115000"/>
              </a:lnSpc>
              <a:spcBef>
                <a:spcPts val="1200"/>
              </a:spcBef>
              <a:spcAft>
                <a:spcPts val="1200"/>
              </a:spcAft>
              <a:buNone/>
            </a:pPr>
            <a:r>
              <a:rPr lang="en" sz="1100">
                <a:solidFill>
                  <a:schemeClr val="dk2"/>
                </a:solidFill>
                <a:latin typeface="Playfair Display"/>
                <a:ea typeface="Playfair Display"/>
                <a:cs typeface="Playfair Display"/>
                <a:sym typeface="Playfair Display"/>
              </a:rPr>
              <a:t>In a nutshell: The use of the right file format depends on the data - JSON should be used for hierarchical data and CSV is usually a proper way to store tabular data.</a:t>
            </a:r>
            <a:endParaRPr sz="1100">
              <a:solidFill>
                <a:schemeClr val="dk2"/>
              </a:solidFill>
              <a:latin typeface="Playfair Display"/>
              <a:ea typeface="Playfair Display"/>
              <a:cs typeface="Playfair Display"/>
              <a:sym typeface="Playfair Display"/>
            </a:endParaRPr>
          </a:p>
        </p:txBody>
      </p:sp>
      <p:sp>
        <p:nvSpPr>
          <p:cNvPr id="384" name="Google Shape;384;p36"/>
          <p:cNvSpPr txBox="1"/>
          <p:nvPr/>
        </p:nvSpPr>
        <p:spPr>
          <a:xfrm>
            <a:off x="1907700" y="3764050"/>
            <a:ext cx="85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a,b,c</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1,2,3</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4,5,6</a:t>
            </a:r>
            <a:endParaRPr>
              <a:latin typeface="Playfair Display"/>
              <a:ea typeface="Playfair Display"/>
              <a:cs typeface="Playfair Display"/>
              <a:sym typeface="Playfair Display"/>
            </a:endParaRPr>
          </a:p>
        </p:txBody>
      </p:sp>
      <p:sp>
        <p:nvSpPr>
          <p:cNvPr id="385" name="Google Shape;385;p36"/>
          <p:cNvSpPr txBox="1"/>
          <p:nvPr/>
        </p:nvSpPr>
        <p:spPr>
          <a:xfrm>
            <a:off x="4152850" y="3717850"/>
            <a:ext cx="347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457200" lvl="0" marL="0" rtl="0" algn="l">
              <a:spcBef>
                <a:spcPts val="0"/>
              </a:spcBef>
              <a:spcAft>
                <a:spcPts val="0"/>
              </a:spcAft>
              <a:buNone/>
            </a:pPr>
            <a:r>
              <a:rPr lang="en">
                <a:latin typeface="Playfair Display"/>
                <a:ea typeface="Playfair Display"/>
                <a:cs typeface="Playfair Display"/>
                <a:sym typeface="Playfair Display"/>
              </a:rPr>
              <a:t>{“a”:1, “b”:2, “c”:3}, </a:t>
            </a:r>
            <a:endParaRPr>
              <a:latin typeface="Playfair Display"/>
              <a:ea typeface="Playfair Display"/>
              <a:cs typeface="Playfair Display"/>
              <a:sym typeface="Playfair Display"/>
            </a:endParaRPr>
          </a:p>
          <a:p>
            <a:pPr indent="457200" lvl="0" marL="0" rtl="0" algn="l">
              <a:spcBef>
                <a:spcPts val="0"/>
              </a:spcBef>
              <a:spcAft>
                <a:spcPts val="0"/>
              </a:spcAft>
              <a:buNone/>
            </a:pPr>
            <a:r>
              <a:rPr lang="en">
                <a:solidFill>
                  <a:schemeClr val="dk2"/>
                </a:solidFill>
                <a:latin typeface="Playfair Display"/>
                <a:ea typeface="Playfair Display"/>
                <a:cs typeface="Playfair Display"/>
                <a:sym typeface="Playfair Display"/>
              </a:rPr>
              <a:t>{“a”:4, “b”:5, “c”:6}</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sp>
        <p:nvSpPr>
          <p:cNvPr id="386" name="Google Shape;386;p36"/>
          <p:cNvSpPr txBox="1"/>
          <p:nvPr/>
        </p:nvSpPr>
        <p:spPr>
          <a:xfrm>
            <a:off x="3147725" y="3979600"/>
            <a:ext cx="62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Playfair Display"/>
                <a:ea typeface="Playfair Display"/>
                <a:cs typeface="Playfair Display"/>
                <a:sym typeface="Playfair Display"/>
              </a:rPr>
              <a:t>=</a:t>
            </a:r>
            <a:endParaRPr b="1" sz="2200">
              <a:latin typeface="Playfair Display"/>
              <a:ea typeface="Playfair Display"/>
              <a:cs typeface="Playfair Display"/>
              <a:sym typeface="Playfair Display"/>
            </a:endParaRPr>
          </a:p>
        </p:txBody>
      </p:sp>
      <p:sp>
        <p:nvSpPr>
          <p:cNvPr id="387" name="Google Shape;387;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External Data Loading</a:t>
            </a:r>
            <a:endParaRPr/>
          </a:p>
        </p:txBody>
      </p:sp>
      <p:sp>
        <p:nvSpPr>
          <p:cNvPr id="393" name="Google Shape;393;p37"/>
          <p:cNvSpPr txBox="1"/>
          <p:nvPr/>
        </p:nvSpPr>
        <p:spPr>
          <a:xfrm>
            <a:off x="168750" y="572700"/>
            <a:ext cx="882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Playfair Display"/>
                <a:ea typeface="Playfair Display"/>
                <a:cs typeface="Playfair Display"/>
                <a:sym typeface="Playfair Display"/>
              </a:rPr>
              <a:t>Instead of typing the data in a local variable, which is only convenient for very small datasets, we can load data </a:t>
            </a:r>
            <a:r>
              <a:rPr i="1" lang="en" sz="1100">
                <a:solidFill>
                  <a:schemeClr val="dk2"/>
                </a:solidFill>
                <a:latin typeface="Playfair Display"/>
                <a:ea typeface="Playfair Display"/>
                <a:cs typeface="Playfair Display"/>
                <a:sym typeface="Playfair Display"/>
              </a:rPr>
              <a:t>asynchronously</a:t>
            </a:r>
            <a:r>
              <a:rPr lang="en" sz="1100">
                <a:solidFill>
                  <a:schemeClr val="dk2"/>
                </a:solidFill>
                <a:latin typeface="Playfair Display"/>
                <a:ea typeface="Playfair Display"/>
                <a:cs typeface="Playfair Display"/>
                <a:sym typeface="Playfair Display"/>
              </a:rPr>
              <a:t> from external files. The D3 built-in methods make it easy to load JSON, CSV, and other files.</a:t>
            </a:r>
            <a:endParaRPr sz="1100">
              <a:solidFill>
                <a:schemeClr val="dk2"/>
              </a:solidFill>
              <a:latin typeface="Playfair Display"/>
              <a:ea typeface="Playfair Display"/>
              <a:cs typeface="Playfair Display"/>
              <a:sym typeface="Playfair Display"/>
            </a:endParaRPr>
          </a:p>
        </p:txBody>
      </p:sp>
      <p:grpSp>
        <p:nvGrpSpPr>
          <p:cNvPr id="394" name="Google Shape;394;p37"/>
          <p:cNvGrpSpPr/>
          <p:nvPr/>
        </p:nvGrpSpPr>
        <p:grpSpPr>
          <a:xfrm>
            <a:off x="271500" y="2729500"/>
            <a:ext cx="3000000" cy="2124000"/>
            <a:chOff x="278850" y="1218000"/>
            <a:chExt cx="3000000" cy="2124000"/>
          </a:xfrm>
        </p:grpSpPr>
        <p:sp>
          <p:nvSpPr>
            <p:cNvPr id="395" name="Google Shape;395;p37"/>
            <p:cNvSpPr txBox="1"/>
            <p:nvPr/>
          </p:nvSpPr>
          <p:spPr>
            <a:xfrm>
              <a:off x="278850" y="1218000"/>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n</a:t>
              </a:r>
              <a:r>
                <a:rPr lang="en">
                  <a:latin typeface="Playfair Display"/>
                  <a:ea typeface="Playfair Display"/>
                  <a:cs typeface="Playfair Display"/>
                  <a:sym typeface="Playfair Display"/>
                </a:rPr>
                <a:t>ame,		price,	size</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Thesis,		7.95,		large</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Dissertation	,8.95,		large</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Highlander		,6.50,		small</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Just Tuna		,6.50,		small</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So-La,		7.95,		large</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Special,		12.50,		small</a:t>
              </a:r>
              <a:endParaRPr>
                <a:latin typeface="Playfair Display"/>
                <a:ea typeface="Playfair Display"/>
                <a:cs typeface="Playfair Display"/>
                <a:sym typeface="Playfair Display"/>
              </a:endParaRPr>
            </a:p>
          </p:txBody>
        </p:sp>
        <p:sp>
          <p:nvSpPr>
            <p:cNvPr id="396" name="Google Shape;396;p37"/>
            <p:cNvSpPr txBox="1"/>
            <p:nvPr/>
          </p:nvSpPr>
          <p:spPr>
            <a:xfrm>
              <a:off x="278850" y="12180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i="1" lang="en" sz="1200">
                  <a:solidFill>
                    <a:schemeClr val="dk2"/>
                  </a:solidFill>
                  <a:latin typeface="Playfair Display"/>
                  <a:ea typeface="Playfair Display"/>
                  <a:cs typeface="Playfair Display"/>
                  <a:sym typeface="Playfair Display"/>
                </a:rPr>
                <a:t>sandwiches.csv</a:t>
              </a:r>
              <a:endParaRPr b="1" i="1" sz="1200">
                <a:solidFill>
                  <a:schemeClr val="dk2"/>
                </a:solidFill>
                <a:latin typeface="Playfair Display"/>
                <a:ea typeface="Playfair Display"/>
                <a:cs typeface="Playfair Display"/>
                <a:sym typeface="Playfair Display"/>
              </a:endParaRPr>
            </a:p>
          </p:txBody>
        </p:sp>
      </p:grpSp>
      <p:pic>
        <p:nvPicPr>
          <p:cNvPr id="397" name="Google Shape;397;p37"/>
          <p:cNvPicPr preferRelativeResize="0"/>
          <p:nvPr/>
        </p:nvPicPr>
        <p:blipFill rotWithShape="1">
          <a:blip r:embed="rId3">
            <a:alphaModFix/>
          </a:blip>
          <a:srcRect b="0" l="0" r="45033" t="0"/>
          <a:stretch/>
        </p:blipFill>
        <p:spPr>
          <a:xfrm>
            <a:off x="4495857" y="1046350"/>
            <a:ext cx="4257619" cy="1948225"/>
          </a:xfrm>
          <a:prstGeom prst="rect">
            <a:avLst/>
          </a:prstGeom>
          <a:noFill/>
          <a:ln>
            <a:noFill/>
          </a:ln>
        </p:spPr>
      </p:pic>
      <p:pic>
        <p:nvPicPr>
          <p:cNvPr id="398" name="Google Shape;398;p37"/>
          <p:cNvPicPr preferRelativeResize="0"/>
          <p:nvPr/>
        </p:nvPicPr>
        <p:blipFill rotWithShape="1">
          <a:blip r:embed="rId4">
            <a:alphaModFix/>
          </a:blip>
          <a:srcRect b="11792" l="0" r="52189" t="24288"/>
          <a:stretch/>
        </p:blipFill>
        <p:spPr>
          <a:xfrm>
            <a:off x="4527975" y="2994563"/>
            <a:ext cx="4257626" cy="2037462"/>
          </a:xfrm>
          <a:prstGeom prst="rect">
            <a:avLst/>
          </a:prstGeom>
          <a:noFill/>
          <a:ln>
            <a:noFill/>
          </a:ln>
        </p:spPr>
      </p:pic>
      <p:sp>
        <p:nvSpPr>
          <p:cNvPr id="399" name="Google Shape;399;p37"/>
          <p:cNvSpPr txBox="1"/>
          <p:nvPr/>
        </p:nvSpPr>
        <p:spPr>
          <a:xfrm>
            <a:off x="117400" y="1095888"/>
            <a:ext cx="4116300" cy="16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2"/>
                </a:solidFill>
                <a:latin typeface="Playfair Display"/>
                <a:ea typeface="Playfair Display"/>
                <a:cs typeface="Playfair Display"/>
                <a:sym typeface="Playfair Display"/>
              </a:rPr>
              <a:t>Why do we need an asynchronous execution?</a:t>
            </a:r>
            <a:endParaRPr sz="1100">
              <a:solidFill>
                <a:schemeClr val="dk2"/>
              </a:solidFill>
              <a:latin typeface="Playfair Display"/>
              <a:ea typeface="Playfair Display"/>
              <a:cs typeface="Playfair Display"/>
              <a:sym typeface="Playfair Display"/>
            </a:endParaRPr>
          </a:p>
          <a:p>
            <a:pPr indent="0" lvl="0" marL="0" rtl="0" algn="l">
              <a:lnSpc>
                <a:spcPct val="115000"/>
              </a:lnSpc>
              <a:spcBef>
                <a:spcPts val="1200"/>
              </a:spcBef>
              <a:spcAft>
                <a:spcPts val="1200"/>
              </a:spcAft>
              <a:buNone/>
            </a:pPr>
            <a:r>
              <a:rPr lang="en" sz="1100">
                <a:solidFill>
                  <a:schemeClr val="dk2"/>
                </a:solidFill>
                <a:latin typeface="Playfair Display"/>
                <a:ea typeface="Playfair Display"/>
                <a:cs typeface="Playfair Display"/>
                <a:sym typeface="Playfair Display"/>
              </a:rPr>
              <a:t>Reading a file from the disk or an external server usually takes a while. Hence, we are using an asynchronous execution: We don't have to wait and stall, instead we can proceed with further tasks that do not rely on the dataset. After receiving a notification that the data loading process is complete, the callback function </a:t>
            </a:r>
            <a:r>
              <a:rPr lang="en" sz="1100">
                <a:solidFill>
                  <a:srgbClr val="188038"/>
                </a:solidFill>
                <a:latin typeface="Playfair Display"/>
                <a:ea typeface="Playfair Display"/>
                <a:cs typeface="Playfair Display"/>
                <a:sym typeface="Playfair Display"/>
              </a:rPr>
              <a:t>then()</a:t>
            </a:r>
            <a:r>
              <a:rPr lang="en" sz="1100">
                <a:solidFill>
                  <a:schemeClr val="dk2"/>
                </a:solidFill>
                <a:latin typeface="Playfair Display"/>
                <a:ea typeface="Playfair Display"/>
                <a:cs typeface="Playfair Display"/>
                <a:sym typeface="Playfair Display"/>
              </a:rPr>
              <a:t> is executed.</a:t>
            </a:r>
            <a:endParaRPr sz="1100">
              <a:solidFill>
                <a:schemeClr val="dk2"/>
              </a:solidFill>
              <a:latin typeface="Playfair Display"/>
              <a:ea typeface="Playfair Display"/>
              <a:cs typeface="Playfair Display"/>
              <a:sym typeface="Playfair Display"/>
            </a:endParaRPr>
          </a:p>
        </p:txBody>
      </p:sp>
      <p:cxnSp>
        <p:nvCxnSpPr>
          <p:cNvPr id="400" name="Google Shape;400;p37"/>
          <p:cNvCxnSpPr/>
          <p:nvPr/>
        </p:nvCxnSpPr>
        <p:spPr>
          <a:xfrm flipH="1">
            <a:off x="7308200" y="2898275"/>
            <a:ext cx="73200" cy="212700"/>
          </a:xfrm>
          <a:prstGeom prst="straightConnector1">
            <a:avLst/>
          </a:prstGeom>
          <a:noFill/>
          <a:ln cap="flat" cmpd="sng" w="9525">
            <a:solidFill>
              <a:schemeClr val="dk2"/>
            </a:solidFill>
            <a:prstDash val="solid"/>
            <a:round/>
            <a:headEnd len="med" w="med" type="none"/>
            <a:tailEnd len="med" w="med" type="triangle"/>
          </a:ln>
        </p:spPr>
      </p:cxnSp>
      <p:sp>
        <p:nvSpPr>
          <p:cNvPr id="401" name="Google Shape;401;p37"/>
          <p:cNvSpPr txBox="1"/>
          <p:nvPr/>
        </p:nvSpPr>
        <p:spPr>
          <a:xfrm>
            <a:off x="7469450" y="2868925"/>
            <a:ext cx="162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layfair Display"/>
                <a:ea typeface="Playfair Display"/>
                <a:cs typeface="Playfair Display"/>
                <a:sym typeface="Playfair Display"/>
              </a:rPr>
              <a:t>Note that the later </a:t>
            </a:r>
            <a:r>
              <a:rPr lang="en" sz="1000">
                <a:latin typeface="Playfair Display"/>
                <a:ea typeface="Playfair Display"/>
                <a:cs typeface="Playfair Display"/>
                <a:sym typeface="Playfair Display"/>
              </a:rPr>
              <a:t>executed</a:t>
            </a:r>
            <a:r>
              <a:rPr lang="en" sz="1000">
                <a:latin typeface="Playfair Display"/>
                <a:ea typeface="Playfair Display"/>
                <a:cs typeface="Playfair Display"/>
                <a:sym typeface="Playfair Display"/>
              </a:rPr>
              <a:t> first because of the </a:t>
            </a:r>
            <a:r>
              <a:rPr b="1" lang="en" sz="1000">
                <a:solidFill>
                  <a:schemeClr val="dk2"/>
                </a:solidFill>
                <a:latin typeface="Playfair Display"/>
                <a:ea typeface="Playfair Display"/>
                <a:cs typeface="Playfair Display"/>
                <a:sym typeface="Playfair Display"/>
              </a:rPr>
              <a:t>asynchronous execution</a:t>
            </a:r>
            <a:endParaRPr sz="1000">
              <a:latin typeface="Playfair Display"/>
              <a:ea typeface="Playfair Display"/>
              <a:cs typeface="Playfair Display"/>
              <a:sym typeface="Playfair Display"/>
            </a:endParaRPr>
          </a:p>
        </p:txBody>
      </p:sp>
      <p:sp>
        <p:nvSpPr>
          <p:cNvPr id="402" name="Google Shape;402;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Scales and Axes</a:t>
            </a:r>
            <a:endParaRPr/>
          </a:p>
        </p:txBody>
      </p:sp>
      <p:sp>
        <p:nvSpPr>
          <p:cNvPr id="408" name="Google Shape;408;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9" name="Google Shape;409;p38"/>
          <p:cNvPicPr preferRelativeResize="0"/>
          <p:nvPr/>
        </p:nvPicPr>
        <p:blipFill rotWithShape="1">
          <a:blip r:embed="rId3">
            <a:alphaModFix/>
          </a:blip>
          <a:srcRect b="0" l="0" r="0" t="18824"/>
          <a:stretch/>
        </p:blipFill>
        <p:spPr>
          <a:xfrm>
            <a:off x="3860975" y="1065150"/>
            <a:ext cx="4807000" cy="3576176"/>
          </a:xfrm>
          <a:prstGeom prst="rect">
            <a:avLst/>
          </a:prstGeom>
          <a:noFill/>
          <a:ln>
            <a:noFill/>
          </a:ln>
        </p:spPr>
      </p:pic>
      <p:sp>
        <p:nvSpPr>
          <p:cNvPr id="410" name="Google Shape;410;p38"/>
          <p:cNvSpPr txBox="1"/>
          <p:nvPr/>
        </p:nvSpPr>
        <p:spPr>
          <a:xfrm>
            <a:off x="365175" y="2205238"/>
            <a:ext cx="30000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Roboto"/>
                <a:ea typeface="Roboto"/>
                <a:cs typeface="Roboto"/>
                <a:sym typeface="Roboto"/>
              </a:rPr>
              <a:t>Scales: Mapping functions</a:t>
            </a:r>
            <a:endParaRPr sz="1200">
              <a:solidFill>
                <a:schemeClr val="dk2"/>
              </a:solidFill>
              <a:latin typeface="Roboto"/>
              <a:ea typeface="Roboto"/>
              <a:cs typeface="Roboto"/>
              <a:sym typeface="Roboto"/>
            </a:endParaRPr>
          </a:p>
          <a:p>
            <a:pPr indent="-304800" lvl="0" marL="457200" rtl="0" algn="l">
              <a:lnSpc>
                <a:spcPct val="115000"/>
              </a:lnSpc>
              <a:spcBef>
                <a:spcPts val="600"/>
              </a:spcBef>
              <a:spcAft>
                <a:spcPts val="0"/>
              </a:spcAft>
              <a:buClr>
                <a:schemeClr val="dk2"/>
              </a:buClr>
              <a:buSzPts val="1200"/>
              <a:buFont typeface="Roboto"/>
              <a:buChar char="●"/>
            </a:pPr>
            <a:r>
              <a:rPr lang="en" sz="1200">
                <a:solidFill>
                  <a:schemeClr val="dk2"/>
                </a:solidFill>
                <a:latin typeface="Roboto"/>
                <a:ea typeface="Roboto"/>
                <a:cs typeface="Roboto"/>
                <a:sym typeface="Roboto"/>
              </a:rPr>
              <a:t>Convert data domain to visual range</a:t>
            </a:r>
            <a:endParaRPr sz="1200">
              <a:solidFill>
                <a:schemeClr val="dk2"/>
              </a:solidFill>
              <a:latin typeface="Roboto"/>
              <a:ea typeface="Roboto"/>
              <a:cs typeface="Roboto"/>
              <a:sym typeface="Roboto"/>
            </a:endParaRPr>
          </a:p>
          <a:p>
            <a:pPr indent="-304800" lvl="0" marL="457200" rtl="0" algn="l">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Handle the mathematical heavy-lifting</a:t>
            </a:r>
            <a:endParaRPr sz="1200">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Interaction (Transition)</a:t>
            </a:r>
            <a:endParaRPr/>
          </a:p>
        </p:txBody>
      </p:sp>
      <p:pic>
        <p:nvPicPr>
          <p:cNvPr id="416" name="Google Shape;416;p39"/>
          <p:cNvPicPr preferRelativeResize="0"/>
          <p:nvPr/>
        </p:nvPicPr>
        <p:blipFill>
          <a:blip r:embed="rId3">
            <a:alphaModFix/>
          </a:blip>
          <a:stretch>
            <a:fillRect/>
          </a:stretch>
        </p:blipFill>
        <p:spPr>
          <a:xfrm>
            <a:off x="115792" y="750075"/>
            <a:ext cx="4009033" cy="3909426"/>
          </a:xfrm>
          <a:prstGeom prst="rect">
            <a:avLst/>
          </a:prstGeom>
          <a:noFill/>
          <a:ln>
            <a:noFill/>
          </a:ln>
        </p:spPr>
      </p:pic>
      <p:pic>
        <p:nvPicPr>
          <p:cNvPr id="417" name="Google Shape;417;p39"/>
          <p:cNvPicPr preferRelativeResize="0"/>
          <p:nvPr/>
        </p:nvPicPr>
        <p:blipFill>
          <a:blip r:embed="rId4">
            <a:alphaModFix/>
          </a:blip>
          <a:stretch>
            <a:fillRect/>
          </a:stretch>
        </p:blipFill>
        <p:spPr>
          <a:xfrm>
            <a:off x="4075600" y="1430538"/>
            <a:ext cx="4914599" cy="2991495"/>
          </a:xfrm>
          <a:prstGeom prst="rect">
            <a:avLst/>
          </a:prstGeom>
          <a:noFill/>
          <a:ln>
            <a:noFill/>
          </a:ln>
        </p:spPr>
      </p:pic>
      <p:sp>
        <p:nvSpPr>
          <p:cNvPr id="418" name="Google Shape;418;p39"/>
          <p:cNvSpPr txBox="1"/>
          <p:nvPr/>
        </p:nvSpPr>
        <p:spPr>
          <a:xfrm>
            <a:off x="4075600" y="7500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Brushable Scatterplot Matrix / D3 | Observable (observablehq.com)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Interaction (Transition)</a:t>
            </a:r>
            <a:endParaRPr/>
          </a:p>
          <a:p>
            <a:pPr indent="0" lvl="0" marL="0" rtl="0" algn="l">
              <a:spcBef>
                <a:spcPts val="0"/>
              </a:spcBef>
              <a:spcAft>
                <a:spcPts val="0"/>
              </a:spcAft>
              <a:buNone/>
            </a:pPr>
            <a:r>
              <a:t/>
            </a:r>
            <a:endParaRPr/>
          </a:p>
        </p:txBody>
      </p:sp>
      <p:pic>
        <p:nvPicPr>
          <p:cNvPr id="424" name="Google Shape;424;p40"/>
          <p:cNvPicPr preferRelativeResize="0"/>
          <p:nvPr/>
        </p:nvPicPr>
        <p:blipFill>
          <a:blip r:embed="rId3">
            <a:alphaModFix/>
          </a:blip>
          <a:stretch>
            <a:fillRect/>
          </a:stretch>
        </p:blipFill>
        <p:spPr>
          <a:xfrm>
            <a:off x="4362725" y="1142024"/>
            <a:ext cx="3921875" cy="3610500"/>
          </a:xfrm>
          <a:prstGeom prst="rect">
            <a:avLst/>
          </a:prstGeom>
          <a:noFill/>
          <a:ln>
            <a:noFill/>
          </a:ln>
        </p:spPr>
      </p:pic>
      <p:sp>
        <p:nvSpPr>
          <p:cNvPr id="425" name="Google Shape;425;p40"/>
          <p:cNvSpPr txBox="1"/>
          <p:nvPr/>
        </p:nvSpPr>
        <p:spPr>
          <a:xfrm>
            <a:off x="4075600" y="661388"/>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Brushable Scatterplot Matrix / D3 | Observable (observablehq.com)</a:t>
            </a:r>
            <a:endParaRPr/>
          </a:p>
        </p:txBody>
      </p:sp>
      <p:pic>
        <p:nvPicPr>
          <p:cNvPr id="426" name="Google Shape;426;p40"/>
          <p:cNvPicPr preferRelativeResize="0"/>
          <p:nvPr/>
        </p:nvPicPr>
        <p:blipFill>
          <a:blip r:embed="rId5">
            <a:alphaModFix/>
          </a:blip>
          <a:stretch>
            <a:fillRect/>
          </a:stretch>
        </p:blipFill>
        <p:spPr>
          <a:xfrm>
            <a:off x="115792" y="750075"/>
            <a:ext cx="4009033" cy="39094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D3-shape (Visual Encoding)</a:t>
            </a:r>
            <a:endParaRPr/>
          </a:p>
          <a:p>
            <a:pPr indent="0" lvl="0" marL="0" rtl="0" algn="l">
              <a:spcBef>
                <a:spcPts val="0"/>
              </a:spcBef>
              <a:spcAft>
                <a:spcPts val="0"/>
              </a:spcAft>
              <a:buNone/>
            </a:pPr>
            <a:r>
              <a:t/>
            </a:r>
            <a:endParaRPr/>
          </a:p>
        </p:txBody>
      </p:sp>
      <p:sp>
        <p:nvSpPr>
          <p:cNvPr id="432" name="Google Shape;432;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3" name="Google Shape;433;p41"/>
          <p:cNvPicPr preferRelativeResize="0"/>
          <p:nvPr/>
        </p:nvPicPr>
        <p:blipFill rotWithShape="1">
          <a:blip r:embed="rId3">
            <a:alphaModFix/>
          </a:blip>
          <a:srcRect b="18992" l="0" r="0" t="14830"/>
          <a:stretch/>
        </p:blipFill>
        <p:spPr>
          <a:xfrm>
            <a:off x="465075" y="1577250"/>
            <a:ext cx="8133951" cy="2826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0" y="0"/>
            <a:ext cx="85206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77" name="Google Shape;77;p1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lnSpcReduction="20000"/>
          </a:bodyPr>
          <a:lstStyle/>
          <a:p>
            <a:pPr indent="0" lvl="0" marL="0" rtl="0" algn="l">
              <a:lnSpc>
                <a:spcPct val="200000"/>
              </a:lnSpc>
              <a:spcBef>
                <a:spcPts val="0"/>
              </a:spcBef>
              <a:spcAft>
                <a:spcPts val="0"/>
              </a:spcAft>
              <a:buNone/>
            </a:pPr>
            <a:r>
              <a:rPr b="1" lang="en"/>
              <a:t>Course objectives: Understanding visualization development from abstract concepts to implementation</a:t>
            </a:r>
            <a:endParaRPr b="1"/>
          </a:p>
          <a:p>
            <a:pPr indent="-342900" lvl="0" marL="457200" rtl="0" algn="l">
              <a:lnSpc>
                <a:spcPct val="200000"/>
              </a:lnSpc>
              <a:spcBef>
                <a:spcPts val="1200"/>
              </a:spcBef>
              <a:spcAft>
                <a:spcPts val="0"/>
              </a:spcAft>
              <a:buSzPts val="1800"/>
              <a:buAutoNum type="arabicPeriod"/>
            </a:pPr>
            <a:r>
              <a:rPr lang="en"/>
              <a:t>The fundamental</a:t>
            </a:r>
            <a:r>
              <a:rPr lang="en"/>
              <a:t> of data visualization development</a:t>
            </a:r>
            <a:endParaRPr/>
          </a:p>
          <a:p>
            <a:pPr indent="-342900" lvl="0" marL="457200" rtl="0" algn="l">
              <a:lnSpc>
                <a:spcPct val="200000"/>
              </a:lnSpc>
              <a:spcBef>
                <a:spcPts val="0"/>
              </a:spcBef>
              <a:spcAft>
                <a:spcPts val="0"/>
              </a:spcAft>
              <a:buSzPts val="1800"/>
              <a:buAutoNum type="arabicPeriod"/>
            </a:pPr>
            <a:r>
              <a:rPr lang="en"/>
              <a:t>The core concept of </a:t>
            </a:r>
            <a:r>
              <a:rPr lang="en"/>
              <a:t>D3</a:t>
            </a:r>
            <a:endParaRPr/>
          </a:p>
          <a:p>
            <a:pPr indent="-342900" lvl="0" marL="457200" rtl="0" algn="l">
              <a:lnSpc>
                <a:spcPct val="200000"/>
              </a:lnSpc>
              <a:spcBef>
                <a:spcPts val="0"/>
              </a:spcBef>
              <a:spcAft>
                <a:spcPts val="0"/>
              </a:spcAft>
              <a:buSzPts val="1800"/>
              <a:buAutoNum type="arabicPeriod"/>
            </a:pPr>
            <a:r>
              <a:rPr lang="en"/>
              <a:t>The examples and practices of D3 with LLMs</a:t>
            </a:r>
            <a:endParaRPr/>
          </a:p>
          <a:p>
            <a:pPr indent="0" lvl="0" marL="0" rtl="0" algn="l">
              <a:lnSpc>
                <a:spcPct val="200000"/>
              </a:lnSpc>
              <a:spcBef>
                <a:spcPts val="1200"/>
              </a:spcBef>
              <a:spcAft>
                <a:spcPts val="1200"/>
              </a:spcAft>
              <a:buNone/>
            </a:pPr>
            <a:r>
              <a:rPr lang="en"/>
              <a:t>Prerequisite</a:t>
            </a:r>
            <a:r>
              <a:rPr lang="en"/>
              <a:t>: Programing</a:t>
            </a:r>
            <a:endParaRPr/>
          </a:p>
        </p:txBody>
      </p:sp>
      <p:sp>
        <p:nvSpPr>
          <p:cNvPr id="78" name="Google Shape;78;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D3.stack (d3-shape)</a:t>
            </a:r>
            <a:endParaRPr/>
          </a:p>
          <a:p>
            <a:pPr indent="0" lvl="0" marL="0" rtl="0" algn="l">
              <a:spcBef>
                <a:spcPts val="0"/>
              </a:spcBef>
              <a:spcAft>
                <a:spcPts val="0"/>
              </a:spcAft>
              <a:buNone/>
            </a:pPr>
            <a:r>
              <a:t/>
            </a:r>
            <a:endParaRPr/>
          </a:p>
        </p:txBody>
      </p:sp>
      <p:sp>
        <p:nvSpPr>
          <p:cNvPr id="439" name="Google Shape;439;p42"/>
          <p:cNvSpPr txBox="1"/>
          <p:nvPr/>
        </p:nvSpPr>
        <p:spPr>
          <a:xfrm>
            <a:off x="82025" y="5397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stack · GitHub</a:t>
            </a:r>
            <a:endParaRPr/>
          </a:p>
        </p:txBody>
      </p:sp>
      <p:pic>
        <p:nvPicPr>
          <p:cNvPr id="440" name="Google Shape;440;p42"/>
          <p:cNvPicPr preferRelativeResize="0"/>
          <p:nvPr/>
        </p:nvPicPr>
        <p:blipFill rotWithShape="1">
          <a:blip r:embed="rId4">
            <a:alphaModFix/>
          </a:blip>
          <a:srcRect b="47954" l="0" r="0" t="0"/>
          <a:stretch/>
        </p:blipFill>
        <p:spPr>
          <a:xfrm>
            <a:off x="4889875" y="177525"/>
            <a:ext cx="3765475" cy="3589851"/>
          </a:xfrm>
          <a:prstGeom prst="rect">
            <a:avLst/>
          </a:prstGeom>
          <a:noFill/>
          <a:ln>
            <a:noFill/>
          </a:ln>
        </p:spPr>
      </p:pic>
      <p:sp>
        <p:nvSpPr>
          <p:cNvPr id="441" name="Google Shape;441;p42"/>
          <p:cNvSpPr txBox="1"/>
          <p:nvPr/>
        </p:nvSpPr>
        <p:spPr>
          <a:xfrm>
            <a:off x="164875" y="1002475"/>
            <a:ext cx="47250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The line const stack = </a:t>
            </a:r>
            <a:r>
              <a:rPr b="1" lang="en">
                <a:latin typeface="Playfair Display"/>
                <a:ea typeface="Playfair Display"/>
                <a:cs typeface="Playfair Display"/>
                <a:sym typeface="Playfair Display"/>
              </a:rPr>
              <a:t>d3.stack().keys(["value1", "value2", "value3"]);</a:t>
            </a:r>
            <a:r>
              <a:rPr lang="en">
                <a:latin typeface="Playfair Display"/>
                <a:ea typeface="Playfair Display"/>
                <a:cs typeface="Playfair Display"/>
                <a:sym typeface="Playfair Display"/>
              </a:rPr>
              <a:t> </a:t>
            </a:r>
            <a:r>
              <a:rPr b="1" lang="en">
                <a:latin typeface="Playfair Display"/>
                <a:ea typeface="Playfair Display"/>
                <a:cs typeface="Playfair Display"/>
                <a:sym typeface="Playfair Display"/>
              </a:rPr>
              <a:t>creates a stack generator</a:t>
            </a:r>
            <a:r>
              <a:rPr lang="en">
                <a:latin typeface="Playfair Display"/>
                <a:ea typeface="Playfair Display"/>
                <a:cs typeface="Playfair Display"/>
                <a:sym typeface="Playfair Display"/>
              </a:rPr>
              <a:t> function using the d3.stack() method from the d3-shape module in D3.js.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The d3.stack() function takes an array of data and returns a new array representing the stacked layout of the data. The .keys(["value1", "value2", "value3"]) method call </a:t>
            </a:r>
            <a:r>
              <a:rPr b="1" lang="en">
                <a:latin typeface="Playfair Display"/>
                <a:ea typeface="Playfair Display"/>
                <a:cs typeface="Playfair Display"/>
                <a:sym typeface="Playfair Display"/>
              </a:rPr>
              <a:t>specifies the keys (or property names) in the data objects that will be used for stacking</a:t>
            </a:r>
            <a:r>
              <a:rPr lang="en">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In the given example, the resulting stack variable is a stack generator function that is ready to be applied to your data. When the generator function is invoked with the data, it will </a:t>
            </a:r>
            <a:r>
              <a:rPr b="1" lang="en">
                <a:latin typeface="Playfair Display"/>
                <a:ea typeface="Playfair Display"/>
                <a:cs typeface="Playfair Display"/>
                <a:sym typeface="Playfair Display"/>
              </a:rPr>
              <a:t>calculate the positions for each stacked segment based on the provided keys</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sp>
        <p:nvSpPr>
          <p:cNvPr id="442" name="Google Shape;442;p42"/>
          <p:cNvSpPr txBox="1"/>
          <p:nvPr/>
        </p:nvSpPr>
        <p:spPr>
          <a:xfrm>
            <a:off x="5272626" y="3921200"/>
            <a:ext cx="3317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457200" rtl="0" algn="l">
              <a:spcBef>
                <a:spcPts val="0"/>
              </a:spcBef>
              <a:spcAft>
                <a:spcPts val="0"/>
              </a:spcAft>
              <a:buNone/>
            </a:pPr>
            <a:r>
              <a:rPr lang="en"/>
              <a:t>[ [0,10], [0,15], [0,8] ], </a:t>
            </a:r>
            <a:endParaRPr/>
          </a:p>
          <a:p>
            <a:pPr indent="0" lvl="0" marL="457200" rtl="0" algn="l">
              <a:spcBef>
                <a:spcPts val="0"/>
              </a:spcBef>
              <a:spcAft>
                <a:spcPts val="0"/>
              </a:spcAft>
              <a:buNone/>
            </a:pPr>
            <a:r>
              <a:rPr lang="en"/>
              <a:t>[ [10,30], [15,40], [8,26] ], </a:t>
            </a:r>
            <a:endParaRPr/>
          </a:p>
          <a:p>
            <a:pPr indent="0" lvl="0" marL="457200" rtl="0" algn="l">
              <a:spcBef>
                <a:spcPts val="0"/>
              </a:spcBef>
              <a:spcAft>
                <a:spcPts val="0"/>
              </a:spcAft>
              <a:buNone/>
            </a:pPr>
            <a:r>
              <a:rPr lang="en"/>
              <a:t>[ [30,60], [40,75], [26,54] ] </a:t>
            </a:r>
            <a:endParaRPr/>
          </a:p>
          <a:p>
            <a:pPr indent="0" lvl="0" marL="0" rtl="0" algn="l">
              <a:spcBef>
                <a:spcPts val="0"/>
              </a:spcBef>
              <a:spcAft>
                <a:spcPts val="0"/>
              </a:spcAft>
              <a:buNone/>
            </a:pPr>
            <a:r>
              <a:rPr lang="en"/>
              <a:t>]</a:t>
            </a:r>
            <a:endParaRPr/>
          </a:p>
        </p:txBody>
      </p:sp>
      <p:sp>
        <p:nvSpPr>
          <p:cNvPr id="443" name="Google Shape;443;p42"/>
          <p:cNvSpPr txBox="1"/>
          <p:nvPr/>
        </p:nvSpPr>
        <p:spPr>
          <a:xfrm>
            <a:off x="4988450" y="3726375"/>
            <a:ext cx="33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stackedData</a:t>
            </a:r>
            <a:endParaRPr>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43"/>
          <p:cNvPicPr preferRelativeResize="0"/>
          <p:nvPr/>
        </p:nvPicPr>
        <p:blipFill rotWithShape="1">
          <a:blip r:embed="rId3">
            <a:alphaModFix/>
          </a:blip>
          <a:srcRect b="0" l="0" r="0" t="52816"/>
          <a:stretch/>
        </p:blipFill>
        <p:spPr>
          <a:xfrm>
            <a:off x="4967750" y="1059900"/>
            <a:ext cx="3995850" cy="3453600"/>
          </a:xfrm>
          <a:prstGeom prst="rect">
            <a:avLst/>
          </a:prstGeom>
          <a:noFill/>
          <a:ln>
            <a:noFill/>
          </a:ln>
        </p:spPr>
      </p:pic>
      <p:sp>
        <p:nvSpPr>
          <p:cNvPr id="449" name="Google Shape;449;p4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D3.stack (d3-shape)</a:t>
            </a:r>
            <a:endParaRPr/>
          </a:p>
          <a:p>
            <a:pPr indent="0" lvl="0" marL="0" rtl="0" algn="l">
              <a:spcBef>
                <a:spcPts val="0"/>
              </a:spcBef>
              <a:spcAft>
                <a:spcPts val="0"/>
              </a:spcAft>
              <a:buNone/>
            </a:pPr>
            <a:r>
              <a:t/>
            </a:r>
            <a:endParaRPr/>
          </a:p>
        </p:txBody>
      </p:sp>
      <p:cxnSp>
        <p:nvCxnSpPr>
          <p:cNvPr id="450" name="Google Shape;450;p43"/>
          <p:cNvCxnSpPr>
            <a:endCxn id="451" idx="3"/>
          </p:cNvCxnSpPr>
          <p:nvPr/>
        </p:nvCxnSpPr>
        <p:spPr>
          <a:xfrm flipH="1">
            <a:off x="3634975" y="2315025"/>
            <a:ext cx="1386300" cy="471600"/>
          </a:xfrm>
          <a:prstGeom prst="straightConnector1">
            <a:avLst/>
          </a:prstGeom>
          <a:noFill/>
          <a:ln cap="flat" cmpd="sng" w="9525">
            <a:solidFill>
              <a:schemeClr val="dk2"/>
            </a:solidFill>
            <a:prstDash val="solid"/>
            <a:round/>
            <a:headEnd len="med" w="med" type="none"/>
            <a:tailEnd len="med" w="med" type="triangle"/>
          </a:ln>
        </p:spPr>
      </p:cxnSp>
      <p:cxnSp>
        <p:nvCxnSpPr>
          <p:cNvPr id="452" name="Google Shape;452;p43"/>
          <p:cNvCxnSpPr/>
          <p:nvPr/>
        </p:nvCxnSpPr>
        <p:spPr>
          <a:xfrm flipH="1">
            <a:off x="3495475" y="2356050"/>
            <a:ext cx="1525800" cy="91050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43"/>
          <p:cNvCxnSpPr/>
          <p:nvPr/>
        </p:nvCxnSpPr>
        <p:spPr>
          <a:xfrm flipH="1">
            <a:off x="3364250" y="2364250"/>
            <a:ext cx="1624200" cy="1230600"/>
          </a:xfrm>
          <a:prstGeom prst="straightConnector1">
            <a:avLst/>
          </a:prstGeom>
          <a:noFill/>
          <a:ln cap="flat" cmpd="sng" w="9525">
            <a:solidFill>
              <a:schemeClr val="dk2"/>
            </a:solidFill>
            <a:prstDash val="solid"/>
            <a:round/>
            <a:headEnd len="med" w="med" type="none"/>
            <a:tailEnd len="med" w="med" type="triangle"/>
          </a:ln>
        </p:spPr>
      </p:cxnSp>
      <p:sp>
        <p:nvSpPr>
          <p:cNvPr id="454" name="Google Shape;454;p43"/>
          <p:cNvSpPr txBox="1"/>
          <p:nvPr/>
        </p:nvSpPr>
        <p:spPr>
          <a:xfrm>
            <a:off x="3281750" y="1483725"/>
            <a:ext cx="178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HSL stands for Hue, Saturation, and Lightness</a:t>
            </a:r>
            <a:endParaRPr/>
          </a:p>
        </p:txBody>
      </p:sp>
      <p:pic>
        <p:nvPicPr>
          <p:cNvPr id="455" name="Google Shape;455;p43"/>
          <p:cNvPicPr preferRelativeResize="0"/>
          <p:nvPr/>
        </p:nvPicPr>
        <p:blipFill>
          <a:blip r:embed="rId4">
            <a:alphaModFix/>
          </a:blip>
          <a:stretch>
            <a:fillRect/>
          </a:stretch>
        </p:blipFill>
        <p:spPr>
          <a:xfrm>
            <a:off x="304800" y="1639425"/>
            <a:ext cx="2976950" cy="2204450"/>
          </a:xfrm>
          <a:prstGeom prst="rect">
            <a:avLst/>
          </a:prstGeom>
          <a:noFill/>
          <a:ln>
            <a:noFill/>
          </a:ln>
        </p:spPr>
      </p:pic>
      <p:sp>
        <p:nvSpPr>
          <p:cNvPr id="456" name="Google Shape;456;p43"/>
          <p:cNvSpPr txBox="1"/>
          <p:nvPr/>
        </p:nvSpPr>
        <p:spPr>
          <a:xfrm>
            <a:off x="358826" y="3798150"/>
            <a:ext cx="3317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    [ [0,10],       [0,15],       [0,8] ], </a:t>
            </a:r>
            <a:endParaRPr/>
          </a:p>
          <a:p>
            <a:pPr indent="0" lvl="0" marL="0" rtl="0" algn="l">
              <a:spcBef>
                <a:spcPts val="0"/>
              </a:spcBef>
              <a:spcAft>
                <a:spcPts val="0"/>
              </a:spcAft>
              <a:buNone/>
            </a:pPr>
            <a:r>
              <a:rPr lang="en"/>
              <a:t>    [ [10,30],     [15,40],     [8,26] ], </a:t>
            </a:r>
            <a:endParaRPr/>
          </a:p>
          <a:p>
            <a:pPr indent="0" lvl="0" marL="0" rtl="0" algn="l">
              <a:spcBef>
                <a:spcPts val="0"/>
              </a:spcBef>
              <a:spcAft>
                <a:spcPts val="0"/>
              </a:spcAft>
              <a:buNone/>
            </a:pPr>
            <a:r>
              <a:rPr lang="en"/>
              <a:t>    [ [30,60],     [40,75],     [26,54] ] </a:t>
            </a:r>
            <a:endParaRPr/>
          </a:p>
          <a:p>
            <a:pPr indent="0" lvl="0" marL="0" rtl="0" algn="l">
              <a:spcBef>
                <a:spcPts val="0"/>
              </a:spcBef>
              <a:spcAft>
                <a:spcPts val="0"/>
              </a:spcAft>
              <a:buNone/>
            </a:pPr>
            <a:r>
              <a:rPr lang="en"/>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44"/>
          <p:cNvPicPr preferRelativeResize="0"/>
          <p:nvPr/>
        </p:nvPicPr>
        <p:blipFill>
          <a:blip r:embed="rId3">
            <a:alphaModFix/>
          </a:blip>
          <a:stretch>
            <a:fillRect/>
          </a:stretch>
        </p:blipFill>
        <p:spPr>
          <a:xfrm>
            <a:off x="155700" y="1092125"/>
            <a:ext cx="3812905" cy="3820975"/>
          </a:xfrm>
          <a:prstGeom prst="rect">
            <a:avLst/>
          </a:prstGeom>
          <a:noFill/>
          <a:ln>
            <a:noFill/>
          </a:ln>
        </p:spPr>
      </p:pic>
      <p:sp>
        <p:nvSpPr>
          <p:cNvPr id="462" name="Google Shape;462;p44"/>
          <p:cNvSpPr/>
          <p:nvPr/>
        </p:nvSpPr>
        <p:spPr>
          <a:xfrm>
            <a:off x="4090850" y="1960700"/>
            <a:ext cx="2341200" cy="4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6528700" y="1787300"/>
            <a:ext cx="2304600" cy="823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SVG &lt;path&gt;</a:t>
            </a:r>
            <a:endParaRPr sz="2000"/>
          </a:p>
        </p:txBody>
      </p:sp>
      <p:sp>
        <p:nvSpPr>
          <p:cNvPr id="464" name="Google Shape;464;p44"/>
          <p:cNvSpPr txBox="1"/>
          <p:nvPr/>
        </p:nvSpPr>
        <p:spPr>
          <a:xfrm>
            <a:off x="6437950" y="1425500"/>
            <a:ext cx="2634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FF0000"/>
                </a:solidFill>
                <a:highlight>
                  <a:srgbClr val="FFFFFF"/>
                </a:highlight>
                <a:latin typeface="Consolas"/>
                <a:ea typeface="Consolas"/>
                <a:cs typeface="Consolas"/>
                <a:sym typeface="Consolas"/>
              </a:rPr>
              <a:t>d</a:t>
            </a:r>
            <a:r>
              <a:rPr lang="en" sz="1150">
                <a:solidFill>
                  <a:srgbClr val="0000CD"/>
                </a:solidFill>
                <a:highlight>
                  <a:srgbClr val="FFFFFF"/>
                </a:highlight>
                <a:latin typeface="Consolas"/>
                <a:ea typeface="Consolas"/>
                <a:cs typeface="Consolas"/>
                <a:sym typeface="Consolas"/>
              </a:rPr>
              <a:t>="M150 0 L75 200 L225 200 Z"</a:t>
            </a:r>
            <a:endParaRPr>
              <a:latin typeface="Playfair Display"/>
              <a:ea typeface="Playfair Display"/>
              <a:cs typeface="Playfair Display"/>
              <a:sym typeface="Playfair Display"/>
            </a:endParaRPr>
          </a:p>
        </p:txBody>
      </p:sp>
      <p:sp>
        <p:nvSpPr>
          <p:cNvPr id="465" name="Google Shape;465;p44"/>
          <p:cNvSpPr/>
          <p:nvPr/>
        </p:nvSpPr>
        <p:spPr>
          <a:xfrm>
            <a:off x="4529325" y="2665225"/>
            <a:ext cx="1248000" cy="1222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D3JS</a:t>
            </a:r>
            <a:endParaRPr sz="2300">
              <a:solidFill>
                <a:schemeClr val="lt1"/>
              </a:solidFill>
            </a:endParaRPr>
          </a:p>
        </p:txBody>
      </p:sp>
      <p:sp>
        <p:nvSpPr>
          <p:cNvPr id="466" name="Google Shape;466;p44"/>
          <p:cNvSpPr/>
          <p:nvPr/>
        </p:nvSpPr>
        <p:spPr>
          <a:xfrm>
            <a:off x="4090850" y="4115250"/>
            <a:ext cx="2341200" cy="4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6603100" y="3941850"/>
            <a:ext cx="2304600" cy="823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Canvas</a:t>
            </a:r>
            <a:endParaRPr sz="2000">
              <a:solidFill>
                <a:schemeClr val="lt1"/>
              </a:solidFill>
            </a:endParaRPr>
          </a:p>
        </p:txBody>
      </p:sp>
      <p:sp>
        <p:nvSpPr>
          <p:cNvPr id="468" name="Google Shape;468;p44"/>
          <p:cNvSpPr txBox="1"/>
          <p:nvPr/>
        </p:nvSpPr>
        <p:spPr>
          <a:xfrm>
            <a:off x="4096350" y="1129400"/>
            <a:ext cx="2304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layfair Display"/>
                <a:ea typeface="Playfair Display"/>
                <a:cs typeface="Playfair Display"/>
                <a:sym typeface="Playfair Display"/>
              </a:rPr>
              <a:t>“D3js provides the translation of code for SVG and canvas.”</a:t>
            </a:r>
            <a:endParaRPr>
              <a:latin typeface="Playfair Display"/>
              <a:ea typeface="Playfair Display"/>
              <a:cs typeface="Playfair Display"/>
              <a:sym typeface="Playfair Display"/>
            </a:endParaRPr>
          </a:p>
        </p:txBody>
      </p:sp>
      <p:sp>
        <p:nvSpPr>
          <p:cNvPr id="469" name="Google Shape;469;p44"/>
          <p:cNvSpPr txBox="1"/>
          <p:nvPr/>
        </p:nvSpPr>
        <p:spPr>
          <a:xfrm>
            <a:off x="6565850" y="3226050"/>
            <a:ext cx="2413500" cy="7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2"/>
                </a:solidFill>
                <a:highlight>
                  <a:srgbClr val="FFFFFF"/>
                </a:highlight>
                <a:latin typeface="Consolas"/>
                <a:ea typeface="Consolas"/>
                <a:cs typeface="Consolas"/>
                <a:sym typeface="Consolas"/>
              </a:rPr>
              <a:t>context.moveTo(</a:t>
            </a:r>
            <a:r>
              <a:rPr lang="en" sz="1150">
                <a:solidFill>
                  <a:srgbClr val="FF0000"/>
                </a:solidFill>
                <a:highlight>
                  <a:srgbClr val="FFFFFF"/>
                </a:highlight>
                <a:latin typeface="Consolas"/>
                <a:ea typeface="Consolas"/>
                <a:cs typeface="Consolas"/>
                <a:sym typeface="Consolas"/>
              </a:rPr>
              <a:t>0</a:t>
            </a:r>
            <a:r>
              <a:rPr lang="en" sz="1150">
                <a:solidFill>
                  <a:schemeClr val="dk2"/>
                </a:solidFill>
                <a:highlight>
                  <a:srgbClr val="FFFFFF"/>
                </a:highlight>
                <a:latin typeface="Consolas"/>
                <a:ea typeface="Consolas"/>
                <a:cs typeface="Consolas"/>
                <a:sym typeface="Consolas"/>
              </a:rPr>
              <a:t>, </a:t>
            </a:r>
            <a:r>
              <a:rPr lang="en" sz="1150">
                <a:solidFill>
                  <a:srgbClr val="FF0000"/>
                </a:solidFill>
                <a:highlight>
                  <a:srgbClr val="FFFFFF"/>
                </a:highlight>
                <a:latin typeface="Consolas"/>
                <a:ea typeface="Consolas"/>
                <a:cs typeface="Consolas"/>
                <a:sym typeface="Consolas"/>
              </a:rPr>
              <a:t>0</a:t>
            </a:r>
            <a:r>
              <a:rPr lang="en" sz="1150">
                <a:solidFill>
                  <a:schemeClr val="dk2"/>
                </a:solidFill>
                <a:highlight>
                  <a:srgbClr val="FFFFFF"/>
                </a:highlight>
                <a:latin typeface="Consolas"/>
                <a:ea typeface="Consolas"/>
                <a:cs typeface="Consolas"/>
                <a:sym typeface="Consolas"/>
              </a:rPr>
              <a:t>);</a:t>
            </a:r>
            <a:endParaRPr sz="1150">
              <a:solidFill>
                <a:schemeClr val="dk2"/>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150">
                <a:solidFill>
                  <a:schemeClr val="dk2"/>
                </a:solidFill>
                <a:highlight>
                  <a:srgbClr val="FFFFFF"/>
                </a:highlight>
                <a:latin typeface="Consolas"/>
                <a:ea typeface="Consolas"/>
                <a:cs typeface="Consolas"/>
                <a:sym typeface="Consolas"/>
              </a:rPr>
              <a:t>context.lineTo(</a:t>
            </a:r>
            <a:r>
              <a:rPr lang="en" sz="1150">
                <a:solidFill>
                  <a:srgbClr val="FF0000"/>
                </a:solidFill>
                <a:highlight>
                  <a:srgbClr val="FFFFFF"/>
                </a:highlight>
                <a:latin typeface="Consolas"/>
                <a:ea typeface="Consolas"/>
                <a:cs typeface="Consolas"/>
                <a:sym typeface="Consolas"/>
              </a:rPr>
              <a:t>200</a:t>
            </a:r>
            <a:r>
              <a:rPr lang="en" sz="1150">
                <a:solidFill>
                  <a:schemeClr val="dk2"/>
                </a:solidFill>
                <a:highlight>
                  <a:srgbClr val="FFFFFF"/>
                </a:highlight>
                <a:latin typeface="Consolas"/>
                <a:ea typeface="Consolas"/>
                <a:cs typeface="Consolas"/>
                <a:sym typeface="Consolas"/>
              </a:rPr>
              <a:t>, </a:t>
            </a:r>
            <a:r>
              <a:rPr lang="en" sz="1150">
                <a:solidFill>
                  <a:srgbClr val="FF0000"/>
                </a:solidFill>
                <a:highlight>
                  <a:srgbClr val="FFFFFF"/>
                </a:highlight>
                <a:latin typeface="Consolas"/>
                <a:ea typeface="Consolas"/>
                <a:cs typeface="Consolas"/>
                <a:sym typeface="Consolas"/>
              </a:rPr>
              <a:t>100</a:t>
            </a:r>
            <a:r>
              <a:rPr lang="en" sz="1150">
                <a:solidFill>
                  <a:schemeClr val="dk2"/>
                </a:solidFill>
                <a:highlight>
                  <a:srgbClr val="FFFFFF"/>
                </a:highlight>
                <a:latin typeface="Consolas"/>
                <a:ea typeface="Consolas"/>
                <a:cs typeface="Consolas"/>
                <a:sym typeface="Consolas"/>
              </a:rPr>
              <a:t>);</a:t>
            </a:r>
            <a:endParaRPr sz="1150">
              <a:solidFill>
                <a:schemeClr val="dk2"/>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150">
                <a:solidFill>
                  <a:schemeClr val="dk2"/>
                </a:solidFill>
                <a:highlight>
                  <a:srgbClr val="FFFFFF"/>
                </a:highlight>
                <a:latin typeface="Consolas"/>
                <a:ea typeface="Consolas"/>
                <a:cs typeface="Consolas"/>
                <a:sym typeface="Consolas"/>
              </a:rPr>
              <a:t>context.stroke();</a:t>
            </a:r>
            <a:endParaRPr/>
          </a:p>
        </p:txBody>
      </p:sp>
      <p:sp>
        <p:nvSpPr>
          <p:cNvPr id="470" name="Google Shape;470;p44"/>
          <p:cNvSpPr txBox="1"/>
          <p:nvPr>
            <p:ph type="title"/>
          </p:nvPr>
        </p:nvSpPr>
        <p:spPr>
          <a:xfrm>
            <a:off x="1210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D3-shape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45"/>
          <p:cNvPicPr preferRelativeResize="0"/>
          <p:nvPr/>
        </p:nvPicPr>
        <p:blipFill>
          <a:blip r:embed="rId3">
            <a:alphaModFix/>
          </a:blip>
          <a:stretch>
            <a:fillRect/>
          </a:stretch>
        </p:blipFill>
        <p:spPr>
          <a:xfrm>
            <a:off x="121000" y="661277"/>
            <a:ext cx="4386825" cy="4396099"/>
          </a:xfrm>
          <a:prstGeom prst="rect">
            <a:avLst/>
          </a:prstGeom>
          <a:noFill/>
          <a:ln>
            <a:noFill/>
          </a:ln>
        </p:spPr>
      </p:pic>
      <p:sp>
        <p:nvSpPr>
          <p:cNvPr id="476" name="Google Shape;476;p45"/>
          <p:cNvSpPr txBox="1"/>
          <p:nvPr/>
        </p:nvSpPr>
        <p:spPr>
          <a:xfrm>
            <a:off x="4775675" y="1348075"/>
            <a:ext cx="2332500" cy="268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D3-shape</a:t>
            </a:r>
            <a:endParaRPr/>
          </a:p>
          <a:p>
            <a:pPr indent="-304800" lvl="0" marL="457200" rtl="0" algn="l">
              <a:lnSpc>
                <a:spcPct val="115000"/>
              </a:lnSpc>
              <a:spcBef>
                <a:spcPts val="1200"/>
              </a:spcBef>
              <a:spcAft>
                <a:spcPts val="0"/>
              </a:spcAft>
              <a:buClr>
                <a:srgbClr val="1F2328"/>
              </a:buClr>
              <a:buSzPts val="1200"/>
              <a:buChar char="●"/>
            </a:pPr>
            <a:r>
              <a:rPr lang="en" sz="1200">
                <a:solidFill>
                  <a:schemeClr val="hlink"/>
                </a:solidFill>
                <a:highlight>
                  <a:srgbClr val="FFFFFF"/>
                </a:highlight>
                <a:uFill>
                  <a:noFill/>
                </a:uFill>
                <a:hlinkClick r:id="rId4"/>
              </a:rPr>
              <a:t>Arcs</a:t>
            </a:r>
            <a:endParaRPr sz="1200">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 sz="1200">
                <a:solidFill>
                  <a:schemeClr val="hlink"/>
                </a:solidFill>
                <a:highlight>
                  <a:srgbClr val="FFFFFF"/>
                </a:highlight>
                <a:uFill>
                  <a:noFill/>
                </a:uFill>
                <a:hlinkClick r:id="rId5"/>
              </a:rPr>
              <a:t>Pies</a:t>
            </a:r>
            <a:endParaRPr sz="1200">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b="1" lang="en" sz="1200">
                <a:solidFill>
                  <a:schemeClr val="hlink"/>
                </a:solidFill>
                <a:highlight>
                  <a:srgbClr val="FFFFFF"/>
                </a:highlight>
                <a:uFill>
                  <a:noFill/>
                </a:uFill>
                <a:hlinkClick r:id="rId6"/>
              </a:rPr>
              <a:t>Lines</a:t>
            </a:r>
            <a:endParaRPr b="1" sz="1200">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 sz="1200">
                <a:solidFill>
                  <a:schemeClr val="hlink"/>
                </a:solidFill>
                <a:highlight>
                  <a:srgbClr val="FFFFFF"/>
                </a:highlight>
                <a:uFill>
                  <a:noFill/>
                </a:uFill>
                <a:hlinkClick r:id="rId7"/>
              </a:rPr>
              <a:t>Areas</a:t>
            </a:r>
            <a:endParaRPr sz="1200">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 sz="1200">
                <a:solidFill>
                  <a:schemeClr val="hlink"/>
                </a:solidFill>
                <a:highlight>
                  <a:srgbClr val="FFFFFF"/>
                </a:highlight>
                <a:uFill>
                  <a:noFill/>
                </a:uFill>
                <a:hlinkClick r:id="rId8"/>
              </a:rPr>
              <a:t>Curves</a:t>
            </a:r>
            <a:endParaRPr sz="1200">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 sz="1200">
                <a:solidFill>
                  <a:schemeClr val="hlink"/>
                </a:solidFill>
                <a:highlight>
                  <a:srgbClr val="FFFFFF"/>
                </a:highlight>
                <a:uFill>
                  <a:noFill/>
                </a:uFill>
                <a:hlinkClick r:id="rId9"/>
              </a:rPr>
              <a:t>Custom Curves</a:t>
            </a:r>
            <a:endParaRPr sz="1200">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 sz="1200">
                <a:solidFill>
                  <a:schemeClr val="hlink"/>
                </a:solidFill>
                <a:highlight>
                  <a:srgbClr val="FFFFFF"/>
                </a:highlight>
                <a:uFill>
                  <a:noFill/>
                </a:uFill>
                <a:hlinkClick r:id="rId10"/>
              </a:rPr>
              <a:t>Links</a:t>
            </a:r>
            <a:endParaRPr sz="1200">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b="1" lang="en" sz="1200">
                <a:solidFill>
                  <a:schemeClr val="hlink"/>
                </a:solidFill>
                <a:highlight>
                  <a:srgbClr val="FFFFFF"/>
                </a:highlight>
                <a:uFill>
                  <a:noFill/>
                </a:uFill>
                <a:hlinkClick r:id="rId11"/>
              </a:rPr>
              <a:t>Symbols</a:t>
            </a:r>
            <a:endParaRPr b="1" sz="1200">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 sz="1200">
                <a:solidFill>
                  <a:schemeClr val="hlink"/>
                </a:solidFill>
                <a:highlight>
                  <a:srgbClr val="FFFFFF"/>
                </a:highlight>
                <a:uFill>
                  <a:noFill/>
                </a:uFill>
                <a:hlinkClick r:id="rId12"/>
              </a:rPr>
              <a:t>Custom Symbol Types</a:t>
            </a:r>
            <a:endParaRPr sz="1200">
              <a:solidFill>
                <a:schemeClr val="hlink"/>
              </a:solidFill>
              <a:highlight>
                <a:srgbClr val="FFFFFF"/>
              </a:highlight>
            </a:endParaRPr>
          </a:p>
          <a:p>
            <a:pPr indent="-304800" lvl="0" marL="457200" rtl="0" algn="l">
              <a:lnSpc>
                <a:spcPct val="115000"/>
              </a:lnSpc>
              <a:spcBef>
                <a:spcPts val="0"/>
              </a:spcBef>
              <a:spcAft>
                <a:spcPts val="0"/>
              </a:spcAft>
              <a:buClr>
                <a:srgbClr val="0000CD"/>
              </a:buClr>
              <a:buSzPts val="1200"/>
              <a:buChar char="●"/>
            </a:pPr>
            <a:r>
              <a:rPr b="1" lang="en" sz="1200">
                <a:solidFill>
                  <a:srgbClr val="0000CD"/>
                </a:solidFill>
                <a:highlight>
                  <a:srgbClr val="FFFFFF"/>
                </a:highlight>
                <a:uFill>
                  <a:noFill/>
                </a:uFill>
                <a:hlinkClick r:id="rId13">
                  <a:extLst>
                    <a:ext uri="{A12FA001-AC4F-418D-AE19-62706E023703}">
                      <ahyp:hlinkClr val="tx"/>
                    </a:ext>
                  </a:extLst>
                </a:hlinkClick>
              </a:rPr>
              <a:t>Stacks</a:t>
            </a:r>
            <a:endParaRPr b="1" sz="1200">
              <a:solidFill>
                <a:srgbClr val="0000CD"/>
              </a:solidFill>
              <a:highlight>
                <a:srgbClr val="FFFFFF"/>
              </a:highlight>
            </a:endParaRPr>
          </a:p>
        </p:txBody>
      </p:sp>
      <p:sp>
        <p:nvSpPr>
          <p:cNvPr id="477" name="Google Shape;477;p45"/>
          <p:cNvSpPr/>
          <p:nvPr/>
        </p:nvSpPr>
        <p:spPr>
          <a:xfrm>
            <a:off x="191525" y="738475"/>
            <a:ext cx="3804900" cy="11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239925" y="1705600"/>
            <a:ext cx="3804900" cy="11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191525" y="2672725"/>
            <a:ext cx="3804900" cy="11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239925" y="3639850"/>
            <a:ext cx="3804900" cy="11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801125" y="1348075"/>
            <a:ext cx="3804900" cy="11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txBox="1"/>
          <p:nvPr>
            <p:ph type="title"/>
          </p:nvPr>
        </p:nvSpPr>
        <p:spPr>
          <a:xfrm>
            <a:off x="1210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D3-shape</a:t>
            </a:r>
            <a:endParaRPr/>
          </a:p>
        </p:txBody>
      </p:sp>
      <p:pic>
        <p:nvPicPr>
          <p:cNvPr id="483" name="Google Shape;483;p45"/>
          <p:cNvPicPr preferRelativeResize="0"/>
          <p:nvPr/>
        </p:nvPicPr>
        <p:blipFill>
          <a:blip r:embed="rId14">
            <a:alphaModFix/>
          </a:blip>
          <a:stretch>
            <a:fillRect/>
          </a:stretch>
        </p:blipFill>
        <p:spPr>
          <a:xfrm>
            <a:off x="5872050" y="177925"/>
            <a:ext cx="3072701" cy="1600375"/>
          </a:xfrm>
          <a:prstGeom prst="rect">
            <a:avLst/>
          </a:prstGeom>
          <a:noFill/>
          <a:ln>
            <a:noFill/>
          </a:ln>
        </p:spPr>
      </p:pic>
      <p:cxnSp>
        <p:nvCxnSpPr>
          <p:cNvPr id="484" name="Google Shape;484;p45"/>
          <p:cNvCxnSpPr/>
          <p:nvPr/>
        </p:nvCxnSpPr>
        <p:spPr>
          <a:xfrm flipH="1" rot="10800000">
            <a:off x="5767775" y="1757225"/>
            <a:ext cx="443100" cy="836700"/>
          </a:xfrm>
          <a:prstGeom prst="straightConnector1">
            <a:avLst/>
          </a:prstGeom>
          <a:noFill/>
          <a:ln cap="flat" cmpd="sng" w="9525">
            <a:solidFill>
              <a:schemeClr val="dk2"/>
            </a:solidFill>
            <a:prstDash val="solid"/>
            <a:round/>
            <a:headEnd len="med" w="med" type="none"/>
            <a:tailEnd len="med" w="med" type="triangle"/>
          </a:ln>
        </p:spPr>
      </p:cxnSp>
      <p:pic>
        <p:nvPicPr>
          <p:cNvPr id="485" name="Google Shape;485;p45"/>
          <p:cNvPicPr preferRelativeResize="0"/>
          <p:nvPr/>
        </p:nvPicPr>
        <p:blipFill>
          <a:blip r:embed="rId15">
            <a:alphaModFix/>
          </a:blip>
          <a:stretch>
            <a:fillRect/>
          </a:stretch>
        </p:blipFill>
        <p:spPr>
          <a:xfrm>
            <a:off x="5598605" y="4030975"/>
            <a:ext cx="3387720" cy="915600"/>
          </a:xfrm>
          <a:prstGeom prst="rect">
            <a:avLst/>
          </a:prstGeom>
          <a:noFill/>
          <a:ln>
            <a:noFill/>
          </a:ln>
        </p:spPr>
      </p:pic>
      <p:cxnSp>
        <p:nvCxnSpPr>
          <p:cNvPr id="486" name="Google Shape;486;p45"/>
          <p:cNvCxnSpPr>
            <a:endCxn id="487" idx="1"/>
          </p:cNvCxnSpPr>
          <p:nvPr/>
        </p:nvCxnSpPr>
        <p:spPr>
          <a:xfrm>
            <a:off x="6186050" y="2757850"/>
            <a:ext cx="2001900" cy="1194900"/>
          </a:xfrm>
          <a:prstGeom prst="straightConnector1">
            <a:avLst/>
          </a:prstGeom>
          <a:noFill/>
          <a:ln cap="flat" cmpd="sng" w="9525">
            <a:solidFill>
              <a:schemeClr val="dk2"/>
            </a:solidFill>
            <a:prstDash val="solid"/>
            <a:round/>
            <a:headEnd len="med" w="med" type="none"/>
            <a:tailEnd len="med" w="med" type="triangle"/>
          </a:ln>
        </p:spPr>
      </p:cxnSp>
      <p:sp>
        <p:nvSpPr>
          <p:cNvPr id="487" name="Google Shape;487;p45"/>
          <p:cNvSpPr txBox="1"/>
          <p:nvPr/>
        </p:nvSpPr>
        <p:spPr>
          <a:xfrm>
            <a:off x="8187950" y="3752650"/>
            <a:ext cx="91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16"/>
              </a:rPr>
              <a:t>B-spline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6"/>
          <p:cNvSpPr txBox="1"/>
          <p:nvPr>
            <p:ph type="title"/>
          </p:nvPr>
        </p:nvSpPr>
        <p:spPr>
          <a:xfrm>
            <a:off x="-96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D3-geo: </a:t>
            </a:r>
            <a:r>
              <a:rPr lang="en" u="sng">
                <a:solidFill>
                  <a:schemeClr val="hlink"/>
                </a:solidFill>
                <a:hlinkClick r:id="rId3"/>
              </a:rPr>
              <a:t>Projection</a:t>
            </a:r>
            <a:endParaRPr/>
          </a:p>
        </p:txBody>
      </p:sp>
      <p:pic>
        <p:nvPicPr>
          <p:cNvPr id="493" name="Google Shape;493;p46"/>
          <p:cNvPicPr preferRelativeResize="0"/>
          <p:nvPr/>
        </p:nvPicPr>
        <p:blipFill>
          <a:blip r:embed="rId4">
            <a:alphaModFix/>
          </a:blip>
          <a:stretch>
            <a:fillRect/>
          </a:stretch>
        </p:blipFill>
        <p:spPr>
          <a:xfrm>
            <a:off x="5074700" y="1636650"/>
            <a:ext cx="3757599" cy="2188875"/>
          </a:xfrm>
          <a:prstGeom prst="rect">
            <a:avLst/>
          </a:prstGeom>
          <a:noFill/>
          <a:ln>
            <a:noFill/>
          </a:ln>
        </p:spPr>
      </p:pic>
      <p:sp>
        <p:nvSpPr>
          <p:cNvPr id="494" name="Google Shape;494;p46"/>
          <p:cNvSpPr/>
          <p:nvPr/>
        </p:nvSpPr>
        <p:spPr>
          <a:xfrm>
            <a:off x="3653100" y="2571200"/>
            <a:ext cx="1195200" cy="31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txBox="1"/>
          <p:nvPr/>
        </p:nvSpPr>
        <p:spPr>
          <a:xfrm>
            <a:off x="3548738" y="2216575"/>
            <a:ext cx="142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layfair Display"/>
                <a:ea typeface="Playfair Display"/>
                <a:cs typeface="Playfair Display"/>
                <a:sym typeface="Playfair Display"/>
              </a:rPr>
              <a:t>Projection</a:t>
            </a:r>
            <a:endParaRPr b="1" sz="1800">
              <a:latin typeface="Playfair Display"/>
              <a:ea typeface="Playfair Display"/>
              <a:cs typeface="Playfair Display"/>
              <a:sym typeface="Playfair Display"/>
            </a:endParaRPr>
          </a:p>
        </p:txBody>
      </p:sp>
      <p:sp>
        <p:nvSpPr>
          <p:cNvPr id="496" name="Google Shape;496;p46"/>
          <p:cNvSpPr txBox="1"/>
          <p:nvPr/>
        </p:nvSpPr>
        <p:spPr>
          <a:xfrm>
            <a:off x="763725" y="1017725"/>
            <a:ext cx="316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Playfair Display"/>
                <a:ea typeface="Playfair Display"/>
                <a:cs typeface="Playfair Display"/>
                <a:sym typeface="Playfair Display"/>
              </a:rPr>
              <a:t>3D, </a:t>
            </a:r>
            <a:r>
              <a:rPr b="1" lang="en" sz="2000">
                <a:solidFill>
                  <a:srgbClr val="FF0000"/>
                </a:solidFill>
                <a:latin typeface="Playfair Display"/>
                <a:ea typeface="Playfair Display"/>
                <a:cs typeface="Playfair Display"/>
                <a:sym typeface="Playfair Display"/>
              </a:rPr>
              <a:t>Latitude</a:t>
            </a:r>
            <a:r>
              <a:rPr b="1" lang="en" sz="2000">
                <a:latin typeface="Playfair Display"/>
                <a:ea typeface="Playfair Display"/>
                <a:cs typeface="Playfair Display"/>
                <a:sym typeface="Playfair Display"/>
              </a:rPr>
              <a:t>, </a:t>
            </a:r>
            <a:r>
              <a:rPr b="1" lang="en" sz="2000">
                <a:solidFill>
                  <a:srgbClr val="0000CD"/>
                </a:solidFill>
                <a:latin typeface="Playfair Display"/>
                <a:ea typeface="Playfair Display"/>
                <a:cs typeface="Playfair Display"/>
                <a:sym typeface="Playfair Display"/>
              </a:rPr>
              <a:t>Longitude</a:t>
            </a:r>
            <a:endParaRPr b="1" sz="2000">
              <a:solidFill>
                <a:srgbClr val="0000CD"/>
              </a:solidFill>
              <a:latin typeface="Playfair Display"/>
              <a:ea typeface="Playfair Display"/>
              <a:cs typeface="Playfair Display"/>
              <a:sym typeface="Playfair Display"/>
            </a:endParaRPr>
          </a:p>
        </p:txBody>
      </p:sp>
      <p:sp>
        <p:nvSpPr>
          <p:cNvPr id="497" name="Google Shape;497;p46"/>
          <p:cNvSpPr txBox="1"/>
          <p:nvPr/>
        </p:nvSpPr>
        <p:spPr>
          <a:xfrm>
            <a:off x="6378850" y="1017725"/>
            <a:ext cx="124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Playfair Display"/>
                <a:ea typeface="Playfair Display"/>
                <a:cs typeface="Playfair Display"/>
                <a:sym typeface="Playfair Display"/>
              </a:rPr>
              <a:t>2D, </a:t>
            </a:r>
            <a:r>
              <a:rPr b="1" lang="en" sz="2000">
                <a:solidFill>
                  <a:srgbClr val="FF0000"/>
                </a:solidFill>
                <a:latin typeface="Playfair Display"/>
                <a:ea typeface="Playfair Display"/>
                <a:cs typeface="Playfair Display"/>
                <a:sym typeface="Playfair Display"/>
              </a:rPr>
              <a:t>X</a:t>
            </a:r>
            <a:r>
              <a:rPr b="1" lang="en" sz="2000">
                <a:latin typeface="Playfair Display"/>
                <a:ea typeface="Playfair Display"/>
                <a:cs typeface="Playfair Display"/>
                <a:sym typeface="Playfair Display"/>
              </a:rPr>
              <a:t>, </a:t>
            </a:r>
            <a:r>
              <a:rPr b="1" lang="en" sz="2000">
                <a:solidFill>
                  <a:srgbClr val="0000CD"/>
                </a:solidFill>
                <a:latin typeface="Playfair Display"/>
                <a:ea typeface="Playfair Display"/>
                <a:cs typeface="Playfair Display"/>
                <a:sym typeface="Playfair Display"/>
              </a:rPr>
              <a:t>Y</a:t>
            </a:r>
            <a:endParaRPr b="1" sz="2000">
              <a:solidFill>
                <a:srgbClr val="0000CD"/>
              </a:solidFill>
              <a:latin typeface="Playfair Display"/>
              <a:ea typeface="Playfair Display"/>
              <a:cs typeface="Playfair Display"/>
              <a:sym typeface="Playfair Display"/>
            </a:endParaRPr>
          </a:p>
        </p:txBody>
      </p:sp>
      <p:sp>
        <p:nvSpPr>
          <p:cNvPr id="498" name="Google Shape;498;p46"/>
          <p:cNvSpPr txBox="1"/>
          <p:nvPr/>
        </p:nvSpPr>
        <p:spPr>
          <a:xfrm>
            <a:off x="657075" y="4085250"/>
            <a:ext cx="801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The </a:t>
            </a:r>
            <a:r>
              <a:rPr b="1" lang="en"/>
              <a:t>transformation </a:t>
            </a:r>
            <a:r>
              <a:rPr lang="en"/>
              <a:t>of </a:t>
            </a:r>
            <a:r>
              <a:rPr b="1" lang="en"/>
              <a:t>spherical coordinates</a:t>
            </a:r>
            <a:r>
              <a:rPr lang="en"/>
              <a:t> (latitude and longitude) onto a </a:t>
            </a:r>
            <a:r>
              <a:rPr b="1" lang="en"/>
              <a:t>two-dimensional plane</a:t>
            </a:r>
            <a:r>
              <a:rPr lang="en"/>
              <a:t>, allowing the representation of a three-dimensional Earth on a flat surface.</a:t>
            </a:r>
            <a:endParaRPr/>
          </a:p>
        </p:txBody>
      </p:sp>
      <p:pic>
        <p:nvPicPr>
          <p:cNvPr id="499" name="Google Shape;499;p46"/>
          <p:cNvPicPr preferRelativeResize="0"/>
          <p:nvPr/>
        </p:nvPicPr>
        <p:blipFill>
          <a:blip r:embed="rId5">
            <a:alphaModFix/>
          </a:blip>
          <a:stretch>
            <a:fillRect/>
          </a:stretch>
        </p:blipFill>
        <p:spPr>
          <a:xfrm>
            <a:off x="763725" y="1510325"/>
            <a:ext cx="2686750" cy="27092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D3-geo: </a:t>
            </a:r>
            <a:r>
              <a:rPr lang="en" u="sng">
                <a:solidFill>
                  <a:schemeClr val="hlink"/>
                </a:solidFill>
                <a:hlinkClick r:id="rId3"/>
              </a:rPr>
              <a:t>Projection</a:t>
            </a:r>
            <a:endParaRPr/>
          </a:p>
        </p:txBody>
      </p:sp>
      <p:sp>
        <p:nvSpPr>
          <p:cNvPr id="505" name="Google Shape;505;p47"/>
          <p:cNvSpPr txBox="1"/>
          <p:nvPr>
            <p:ph idx="1" type="body"/>
          </p:nvPr>
        </p:nvSpPr>
        <p:spPr>
          <a:xfrm>
            <a:off x="4816175" y="482825"/>
            <a:ext cx="4205100" cy="3334800"/>
          </a:xfrm>
          <a:prstGeom prst="rect">
            <a:avLst/>
          </a:prstGeom>
        </p:spPr>
        <p:txBody>
          <a:bodyPr anchorCtr="0" anchor="t" bIns="91425" lIns="91425" spcFirstLastPara="1" rIns="91425" wrap="square" tIns="91425">
            <a:normAutofit fontScale="55000" lnSpcReduction="10000"/>
          </a:bodyPr>
          <a:lstStyle/>
          <a:p>
            <a:pPr indent="-291465" lvl="0" marL="457200" rtl="0" algn="l">
              <a:spcBef>
                <a:spcPts val="0"/>
              </a:spcBef>
              <a:spcAft>
                <a:spcPts val="0"/>
              </a:spcAft>
              <a:buSzPct val="100000"/>
              <a:buChar char="●"/>
            </a:pPr>
            <a:r>
              <a:rPr b="1" lang="en"/>
              <a:t>Mercator Projection</a:t>
            </a:r>
            <a:r>
              <a:rPr lang="en"/>
              <a:t>: The Mercator projection is one of</a:t>
            </a:r>
            <a:r>
              <a:rPr b="1" lang="en" u="sng"/>
              <a:t> the most well-known projections</a:t>
            </a:r>
            <a:r>
              <a:rPr lang="en"/>
              <a:t> and is often used for world maps. It preserves angles and straight lines but distorts the size of objects as they move away from the equator. </a:t>
            </a:r>
            <a:endParaRPr/>
          </a:p>
          <a:p>
            <a:pPr indent="-291465" lvl="0" marL="457200" rtl="0" algn="l">
              <a:spcBef>
                <a:spcPts val="0"/>
              </a:spcBef>
              <a:spcAft>
                <a:spcPts val="0"/>
              </a:spcAft>
              <a:buSzPct val="100000"/>
              <a:buChar char="●"/>
            </a:pPr>
            <a:r>
              <a:rPr b="1" lang="en"/>
              <a:t>Equirectangular Projection</a:t>
            </a:r>
            <a:r>
              <a:rPr lang="en"/>
              <a:t>: Also known as the Plate Carrée projection, it simply maps the latitude and longitude values directly onto the Cartesian coordinates, resulting in a rectangular map. This projection distorts shapes and areas, particularly near the poles. </a:t>
            </a:r>
            <a:endParaRPr/>
          </a:p>
          <a:p>
            <a:pPr indent="-291465" lvl="0" marL="457200" rtl="0" algn="l">
              <a:spcBef>
                <a:spcPts val="0"/>
              </a:spcBef>
              <a:spcAft>
                <a:spcPts val="0"/>
              </a:spcAft>
              <a:buSzPct val="100000"/>
              <a:buChar char="●"/>
            </a:pPr>
            <a:r>
              <a:rPr b="1" lang="en"/>
              <a:t>Orthographic Projection</a:t>
            </a:r>
            <a:r>
              <a:rPr lang="en"/>
              <a:t>: The orthographic projection displays the Earth as if viewed from a distant point in space. It is commonly used for </a:t>
            </a:r>
            <a:r>
              <a:rPr b="1" lang="en" u="sng"/>
              <a:t>globe-like visualizations</a:t>
            </a:r>
            <a:r>
              <a:rPr lang="en"/>
              <a:t>, where the Earth is represented as a sphere. </a:t>
            </a:r>
            <a:endParaRPr/>
          </a:p>
          <a:p>
            <a:pPr indent="-291465" lvl="0" marL="457200" rtl="0" algn="l">
              <a:spcBef>
                <a:spcPts val="0"/>
              </a:spcBef>
              <a:spcAft>
                <a:spcPts val="0"/>
              </a:spcAft>
              <a:buSzPct val="100000"/>
              <a:buChar char="●"/>
            </a:pPr>
            <a:r>
              <a:rPr b="1" lang="en"/>
              <a:t>Albers Projection</a:t>
            </a:r>
            <a:r>
              <a:rPr lang="en"/>
              <a:t>: The Albers projection is a conic projection that balances shape and area distortions. It is often used for regional maps, such as country-level or state-level maps. </a:t>
            </a:r>
            <a:endParaRPr/>
          </a:p>
          <a:p>
            <a:pPr indent="-291465" lvl="0" marL="457200" rtl="0" algn="l">
              <a:spcBef>
                <a:spcPts val="0"/>
              </a:spcBef>
              <a:spcAft>
                <a:spcPts val="0"/>
              </a:spcAft>
              <a:buSzPct val="100000"/>
              <a:buChar char="●"/>
            </a:pPr>
            <a:r>
              <a:rPr b="1" lang="en"/>
              <a:t>Conic Equidistant Projection</a:t>
            </a:r>
            <a:r>
              <a:rPr lang="en"/>
              <a:t>: This projection preserves distances along a set of standard parallels, making it suitable for mapping specific regions or countries.</a:t>
            </a:r>
            <a:endParaRPr/>
          </a:p>
        </p:txBody>
      </p:sp>
      <p:pic>
        <p:nvPicPr>
          <p:cNvPr id="506" name="Google Shape;506;p47"/>
          <p:cNvPicPr preferRelativeResize="0"/>
          <p:nvPr/>
        </p:nvPicPr>
        <p:blipFill>
          <a:blip r:embed="rId4">
            <a:alphaModFix/>
          </a:blip>
          <a:stretch>
            <a:fillRect/>
          </a:stretch>
        </p:blipFill>
        <p:spPr>
          <a:xfrm>
            <a:off x="222288" y="1934875"/>
            <a:ext cx="1952417" cy="1016875"/>
          </a:xfrm>
          <a:prstGeom prst="rect">
            <a:avLst/>
          </a:prstGeom>
          <a:noFill/>
          <a:ln>
            <a:noFill/>
          </a:ln>
        </p:spPr>
      </p:pic>
      <p:pic>
        <p:nvPicPr>
          <p:cNvPr id="507" name="Google Shape;507;p47"/>
          <p:cNvPicPr preferRelativeResize="0"/>
          <p:nvPr/>
        </p:nvPicPr>
        <p:blipFill>
          <a:blip r:embed="rId5">
            <a:alphaModFix/>
          </a:blip>
          <a:stretch>
            <a:fillRect/>
          </a:stretch>
        </p:blipFill>
        <p:spPr>
          <a:xfrm>
            <a:off x="1247700" y="674225"/>
            <a:ext cx="1952400" cy="1016875"/>
          </a:xfrm>
          <a:prstGeom prst="rect">
            <a:avLst/>
          </a:prstGeom>
          <a:noFill/>
          <a:ln>
            <a:noFill/>
          </a:ln>
        </p:spPr>
      </p:pic>
      <p:pic>
        <p:nvPicPr>
          <p:cNvPr id="508" name="Google Shape;508;p47"/>
          <p:cNvPicPr preferRelativeResize="0"/>
          <p:nvPr/>
        </p:nvPicPr>
        <p:blipFill rotWithShape="1">
          <a:blip r:embed="rId6">
            <a:alphaModFix/>
          </a:blip>
          <a:srcRect b="0" l="16840" r="18659" t="0"/>
          <a:stretch/>
        </p:blipFill>
        <p:spPr>
          <a:xfrm>
            <a:off x="2999137" y="2229788"/>
            <a:ext cx="1304326" cy="1053275"/>
          </a:xfrm>
          <a:prstGeom prst="rect">
            <a:avLst/>
          </a:prstGeom>
          <a:noFill/>
          <a:ln>
            <a:noFill/>
          </a:ln>
        </p:spPr>
      </p:pic>
      <p:pic>
        <p:nvPicPr>
          <p:cNvPr id="509" name="Google Shape;509;p47"/>
          <p:cNvPicPr preferRelativeResize="0"/>
          <p:nvPr/>
        </p:nvPicPr>
        <p:blipFill>
          <a:blip r:embed="rId7">
            <a:alphaModFix/>
          </a:blip>
          <a:stretch>
            <a:fillRect/>
          </a:stretch>
        </p:blipFill>
        <p:spPr>
          <a:xfrm>
            <a:off x="274025" y="3559200"/>
            <a:ext cx="2725121" cy="1419325"/>
          </a:xfrm>
          <a:prstGeom prst="rect">
            <a:avLst/>
          </a:prstGeom>
          <a:noFill/>
          <a:ln>
            <a:noFill/>
          </a:ln>
        </p:spPr>
      </p:pic>
      <p:pic>
        <p:nvPicPr>
          <p:cNvPr id="510" name="Google Shape;510;p47"/>
          <p:cNvPicPr preferRelativeResize="0"/>
          <p:nvPr/>
        </p:nvPicPr>
        <p:blipFill>
          <a:blip r:embed="rId8">
            <a:alphaModFix/>
          </a:blip>
          <a:stretch>
            <a:fillRect/>
          </a:stretch>
        </p:blipFill>
        <p:spPr>
          <a:xfrm>
            <a:off x="4359900" y="3683150"/>
            <a:ext cx="2725104" cy="1419325"/>
          </a:xfrm>
          <a:prstGeom prst="rect">
            <a:avLst/>
          </a:prstGeom>
          <a:noFill/>
          <a:ln>
            <a:noFill/>
          </a:ln>
        </p:spPr>
      </p:pic>
      <p:cxnSp>
        <p:nvCxnSpPr>
          <p:cNvPr id="511" name="Google Shape;511;p47"/>
          <p:cNvCxnSpPr>
            <a:stCxn id="507" idx="3"/>
          </p:cNvCxnSpPr>
          <p:nvPr/>
        </p:nvCxnSpPr>
        <p:spPr>
          <a:xfrm flipH="1" rot="10800000">
            <a:off x="3200100" y="674163"/>
            <a:ext cx="1862400" cy="508500"/>
          </a:xfrm>
          <a:prstGeom prst="straightConnector1">
            <a:avLst/>
          </a:prstGeom>
          <a:noFill/>
          <a:ln cap="flat" cmpd="sng" w="9525">
            <a:solidFill>
              <a:schemeClr val="dk2"/>
            </a:solidFill>
            <a:prstDash val="solid"/>
            <a:round/>
            <a:headEnd len="med" w="med" type="none"/>
            <a:tailEnd len="med" w="med" type="triangle"/>
          </a:ln>
        </p:spPr>
      </p:cxnSp>
      <p:cxnSp>
        <p:nvCxnSpPr>
          <p:cNvPr id="512" name="Google Shape;512;p47"/>
          <p:cNvCxnSpPr>
            <a:stCxn id="506" idx="3"/>
          </p:cNvCxnSpPr>
          <p:nvPr/>
        </p:nvCxnSpPr>
        <p:spPr>
          <a:xfrm flipH="1" rot="10800000">
            <a:off x="2174704" y="1306013"/>
            <a:ext cx="2887500" cy="113730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47"/>
          <p:cNvCxnSpPr/>
          <p:nvPr/>
        </p:nvCxnSpPr>
        <p:spPr>
          <a:xfrm flipH="1" rot="10800000">
            <a:off x="4225550" y="2102000"/>
            <a:ext cx="852900" cy="4017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47"/>
          <p:cNvCxnSpPr>
            <a:stCxn id="509" idx="3"/>
          </p:cNvCxnSpPr>
          <p:nvPr/>
        </p:nvCxnSpPr>
        <p:spPr>
          <a:xfrm flipH="1" rot="10800000">
            <a:off x="2999146" y="2766163"/>
            <a:ext cx="2005800" cy="15027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47"/>
          <p:cNvCxnSpPr/>
          <p:nvPr/>
        </p:nvCxnSpPr>
        <p:spPr>
          <a:xfrm flipH="1" rot="10800000">
            <a:off x="5037675" y="3283075"/>
            <a:ext cx="57300" cy="410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8"/>
          <p:cNvSpPr txBox="1"/>
          <p:nvPr>
            <p:ph type="title"/>
          </p:nvPr>
        </p:nvSpPr>
        <p:spPr>
          <a:xfrm>
            <a:off x="41000" y="3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D3-geo: geoJson</a:t>
            </a:r>
            <a:endParaRPr/>
          </a:p>
        </p:txBody>
      </p:sp>
      <p:sp>
        <p:nvSpPr>
          <p:cNvPr id="521" name="Google Shape;521;p48"/>
          <p:cNvSpPr txBox="1"/>
          <p:nvPr>
            <p:ph idx="1" type="body"/>
          </p:nvPr>
        </p:nvSpPr>
        <p:spPr>
          <a:xfrm>
            <a:off x="4627500" y="1234075"/>
            <a:ext cx="4204800" cy="33348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a:t>
            </a:r>
            <a:r>
              <a:rPr b="1" lang="en"/>
              <a:t>type</a:t>
            </a:r>
            <a:r>
              <a:rPr lang="en"/>
              <a:t>": "Feature": Indicates that the GeoJSON object is a feature.</a:t>
            </a:r>
            <a:endParaRPr/>
          </a:p>
          <a:p>
            <a:pPr indent="-297497" lvl="1" marL="914400" rtl="0" algn="l">
              <a:spcBef>
                <a:spcPts val="0"/>
              </a:spcBef>
              <a:spcAft>
                <a:spcPts val="0"/>
              </a:spcAft>
              <a:buSzPct val="100000"/>
              <a:buChar char="○"/>
            </a:pPr>
            <a:r>
              <a:rPr lang="en"/>
              <a:t>“FeatureCollection” allows array of “Feature”</a:t>
            </a:r>
            <a:endParaRPr/>
          </a:p>
          <a:p>
            <a:pPr indent="-317182" lvl="0" marL="457200" rtl="0" algn="l">
              <a:spcBef>
                <a:spcPts val="0"/>
              </a:spcBef>
              <a:spcAft>
                <a:spcPts val="0"/>
              </a:spcAft>
              <a:buSzPct val="100000"/>
              <a:buChar char="●"/>
            </a:pPr>
            <a:r>
              <a:rPr lang="en"/>
              <a:t>"</a:t>
            </a:r>
            <a:r>
              <a:rPr b="1" lang="en"/>
              <a:t>geometry</a:t>
            </a:r>
            <a:r>
              <a:rPr lang="en"/>
              <a:t>": Defines the geometry of the feature. </a:t>
            </a:r>
            <a:endParaRPr/>
          </a:p>
          <a:p>
            <a:pPr indent="-297497" lvl="1" marL="914400" rtl="0" algn="l">
              <a:spcBef>
                <a:spcPts val="0"/>
              </a:spcBef>
              <a:spcAft>
                <a:spcPts val="0"/>
              </a:spcAft>
              <a:buSzPct val="100000"/>
              <a:buChar char="○"/>
            </a:pPr>
            <a:r>
              <a:rPr lang="en"/>
              <a:t>"type": "Polygon": Specifies that the geometry type is a polygon. </a:t>
            </a:r>
            <a:endParaRPr/>
          </a:p>
          <a:p>
            <a:pPr indent="-297497" lvl="1" marL="914400" rtl="0" algn="l">
              <a:spcBef>
                <a:spcPts val="0"/>
              </a:spcBef>
              <a:spcAft>
                <a:spcPts val="0"/>
              </a:spcAft>
              <a:buSzPct val="100000"/>
              <a:buChar char="○"/>
            </a:pPr>
            <a:r>
              <a:rPr lang="en"/>
              <a:t>"coordinates": Contains an array of coordinate values representing the vertices of the polygon. In this case, we have a square defined by a set of five coordinates. </a:t>
            </a:r>
            <a:endParaRPr/>
          </a:p>
          <a:p>
            <a:pPr indent="-317182" lvl="0" marL="457200" rtl="0" algn="l">
              <a:spcBef>
                <a:spcPts val="0"/>
              </a:spcBef>
              <a:spcAft>
                <a:spcPts val="0"/>
              </a:spcAft>
              <a:buSzPct val="100000"/>
              <a:buChar char="●"/>
            </a:pPr>
            <a:r>
              <a:rPr lang="en"/>
              <a:t>"</a:t>
            </a:r>
            <a:r>
              <a:rPr b="1" lang="en"/>
              <a:t>properties</a:t>
            </a:r>
            <a:r>
              <a:rPr lang="en"/>
              <a:t>": Contains additional information associated with the feature. </a:t>
            </a:r>
            <a:endParaRPr/>
          </a:p>
          <a:p>
            <a:pPr indent="-297497" lvl="1" marL="914400" rtl="0" algn="l">
              <a:spcBef>
                <a:spcPts val="0"/>
              </a:spcBef>
              <a:spcAft>
                <a:spcPts val="0"/>
              </a:spcAft>
              <a:buSzPct val="100000"/>
              <a:buChar char="○"/>
            </a:pPr>
            <a:r>
              <a:rPr lang="en"/>
              <a:t>"name": "Example Polygon": Specifies a name or label for the polygon. </a:t>
            </a:r>
            <a:endParaRPr/>
          </a:p>
          <a:p>
            <a:pPr indent="-297497" lvl="1" marL="914400" rtl="0" algn="l">
              <a:spcBef>
                <a:spcPts val="0"/>
              </a:spcBef>
              <a:spcAft>
                <a:spcPts val="0"/>
              </a:spcAft>
              <a:buSzPct val="100000"/>
              <a:buChar char="○"/>
            </a:pPr>
            <a:r>
              <a:rPr lang="en"/>
              <a:t>"color": "blue": Represents an additional property like the color of the polygon.</a:t>
            </a:r>
            <a:endParaRPr/>
          </a:p>
        </p:txBody>
      </p:sp>
      <p:sp>
        <p:nvSpPr>
          <p:cNvPr id="522" name="Google Shape;522;p48"/>
          <p:cNvSpPr txBox="1"/>
          <p:nvPr/>
        </p:nvSpPr>
        <p:spPr>
          <a:xfrm>
            <a:off x="148325" y="802875"/>
            <a:ext cx="28140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  "type": "Feature",</a:t>
            </a:r>
            <a:endParaRPr/>
          </a:p>
          <a:p>
            <a:pPr indent="0" lvl="0" marL="0" rtl="0" algn="l">
              <a:spcBef>
                <a:spcPts val="0"/>
              </a:spcBef>
              <a:spcAft>
                <a:spcPts val="0"/>
              </a:spcAft>
              <a:buNone/>
            </a:pPr>
            <a:r>
              <a:rPr lang="en"/>
              <a:t>  "geometry": {</a:t>
            </a:r>
            <a:endParaRPr/>
          </a:p>
          <a:p>
            <a:pPr indent="0" lvl="0" marL="0" rtl="0" algn="l">
              <a:spcBef>
                <a:spcPts val="0"/>
              </a:spcBef>
              <a:spcAft>
                <a:spcPts val="0"/>
              </a:spcAft>
              <a:buNone/>
            </a:pPr>
            <a:r>
              <a:rPr lang="en"/>
              <a:t>    "type": "</a:t>
            </a:r>
            <a:r>
              <a:rPr b="1" lang="en"/>
              <a:t>Polygon</a:t>
            </a:r>
            <a:r>
              <a:rPr lang="en"/>
              <a:t>",</a:t>
            </a:r>
            <a:endParaRPr/>
          </a:p>
          <a:p>
            <a:pPr indent="0" lvl="0" marL="0" rtl="0" algn="l">
              <a:spcBef>
                <a:spcPts val="0"/>
              </a:spcBef>
              <a:spcAft>
                <a:spcPts val="0"/>
              </a:spcAft>
              <a:buNone/>
            </a:pPr>
            <a:r>
              <a:rPr lang="en"/>
              <a:t>    "coordinates":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[0, 0],</a:t>
            </a:r>
            <a:endParaRPr/>
          </a:p>
          <a:p>
            <a:pPr indent="0" lvl="0" marL="0" rtl="0" algn="l">
              <a:spcBef>
                <a:spcPts val="0"/>
              </a:spcBef>
              <a:spcAft>
                <a:spcPts val="0"/>
              </a:spcAft>
              <a:buNone/>
            </a:pPr>
            <a:r>
              <a:rPr lang="en"/>
              <a:t>        [10, 0],</a:t>
            </a:r>
            <a:endParaRPr/>
          </a:p>
          <a:p>
            <a:pPr indent="0" lvl="0" marL="0" rtl="0" algn="l">
              <a:spcBef>
                <a:spcPts val="0"/>
              </a:spcBef>
              <a:spcAft>
                <a:spcPts val="0"/>
              </a:spcAft>
              <a:buNone/>
            </a:pPr>
            <a:r>
              <a:rPr lang="en"/>
              <a:t>        [10, 10],</a:t>
            </a:r>
            <a:endParaRPr/>
          </a:p>
          <a:p>
            <a:pPr indent="0" lvl="0" marL="0" rtl="0" algn="l">
              <a:spcBef>
                <a:spcPts val="0"/>
              </a:spcBef>
              <a:spcAft>
                <a:spcPts val="0"/>
              </a:spcAft>
              <a:buNone/>
            </a:pPr>
            <a:r>
              <a:rPr lang="en"/>
              <a:t>        [0, 10],</a:t>
            </a:r>
            <a:endParaRPr/>
          </a:p>
          <a:p>
            <a:pPr indent="0" lvl="0" marL="0" rtl="0" algn="l">
              <a:spcBef>
                <a:spcPts val="0"/>
              </a:spcBef>
              <a:spcAft>
                <a:spcPts val="0"/>
              </a:spcAft>
              <a:buNone/>
            </a:pPr>
            <a:r>
              <a:rPr lang="en"/>
              <a:t>        [0, 0]</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"properties": {</a:t>
            </a:r>
            <a:endParaRPr/>
          </a:p>
          <a:p>
            <a:pPr indent="0" lvl="0" marL="0" rtl="0" algn="l">
              <a:spcBef>
                <a:spcPts val="0"/>
              </a:spcBef>
              <a:spcAft>
                <a:spcPts val="0"/>
              </a:spcAft>
              <a:buNone/>
            </a:pPr>
            <a:r>
              <a:rPr lang="en"/>
              <a:t>    "name": "Example Polygon",</a:t>
            </a:r>
            <a:endParaRPr/>
          </a:p>
          <a:p>
            <a:pPr indent="0" lvl="0" marL="0" rtl="0" algn="l">
              <a:spcBef>
                <a:spcPts val="0"/>
              </a:spcBef>
              <a:spcAft>
                <a:spcPts val="0"/>
              </a:spcAft>
              <a:buNone/>
            </a:pPr>
            <a:r>
              <a:rPr lang="en"/>
              <a:t>    "color": "blue"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sp>
        <p:nvSpPr>
          <p:cNvPr id="523" name="Google Shape;523;p48"/>
          <p:cNvSpPr txBox="1"/>
          <p:nvPr/>
        </p:nvSpPr>
        <p:spPr>
          <a:xfrm>
            <a:off x="238750" y="509400"/>
            <a:ext cx="25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CD"/>
                </a:solidFill>
                <a:latin typeface="Playfair Display"/>
                <a:ea typeface="Playfair Display"/>
                <a:cs typeface="Playfair Display"/>
                <a:sym typeface="Playfair Display"/>
              </a:rPr>
              <a:t>Sample of </a:t>
            </a:r>
            <a:r>
              <a:rPr lang="en" u="sng">
                <a:solidFill>
                  <a:schemeClr val="hlink"/>
                </a:solidFill>
                <a:latin typeface="Playfair Display"/>
                <a:ea typeface="Playfair Display"/>
                <a:cs typeface="Playfair Display"/>
                <a:sym typeface="Playfair Display"/>
                <a:hlinkClick r:id="rId3"/>
              </a:rPr>
              <a:t>GeoJson</a:t>
            </a:r>
            <a:endParaRPr>
              <a:solidFill>
                <a:srgbClr val="0000CD"/>
              </a:solidFill>
              <a:latin typeface="Playfair Display"/>
              <a:ea typeface="Playfair Display"/>
              <a:cs typeface="Playfair Display"/>
              <a:sym typeface="Playfair Display"/>
            </a:endParaRPr>
          </a:p>
        </p:txBody>
      </p:sp>
      <p:pic>
        <p:nvPicPr>
          <p:cNvPr id="524" name="Google Shape;524;p48"/>
          <p:cNvPicPr preferRelativeResize="0"/>
          <p:nvPr/>
        </p:nvPicPr>
        <p:blipFill>
          <a:blip r:embed="rId4">
            <a:alphaModFix/>
          </a:blip>
          <a:stretch>
            <a:fillRect/>
          </a:stretch>
        </p:blipFill>
        <p:spPr>
          <a:xfrm>
            <a:off x="2628950" y="802875"/>
            <a:ext cx="485775" cy="485775"/>
          </a:xfrm>
          <a:prstGeom prst="rect">
            <a:avLst/>
          </a:prstGeom>
          <a:noFill/>
          <a:ln>
            <a:noFill/>
          </a:ln>
        </p:spPr>
      </p:pic>
      <p:pic>
        <p:nvPicPr>
          <p:cNvPr id="525" name="Google Shape;525;p48"/>
          <p:cNvPicPr preferRelativeResize="0"/>
          <p:nvPr/>
        </p:nvPicPr>
        <p:blipFill>
          <a:blip r:embed="rId5">
            <a:alphaModFix/>
          </a:blip>
          <a:stretch>
            <a:fillRect/>
          </a:stretch>
        </p:blipFill>
        <p:spPr>
          <a:xfrm>
            <a:off x="2628950" y="1636025"/>
            <a:ext cx="485775" cy="485775"/>
          </a:xfrm>
          <a:prstGeom prst="rect">
            <a:avLst/>
          </a:prstGeom>
          <a:noFill/>
          <a:ln>
            <a:noFill/>
          </a:ln>
        </p:spPr>
      </p:pic>
      <p:pic>
        <p:nvPicPr>
          <p:cNvPr id="526" name="Google Shape;526;p48"/>
          <p:cNvPicPr preferRelativeResize="0"/>
          <p:nvPr/>
        </p:nvPicPr>
        <p:blipFill>
          <a:blip r:embed="rId6">
            <a:alphaModFix/>
          </a:blip>
          <a:stretch>
            <a:fillRect/>
          </a:stretch>
        </p:blipFill>
        <p:spPr>
          <a:xfrm>
            <a:off x="2628950" y="3388150"/>
            <a:ext cx="485775" cy="485775"/>
          </a:xfrm>
          <a:prstGeom prst="rect">
            <a:avLst/>
          </a:prstGeom>
          <a:noFill/>
          <a:ln>
            <a:noFill/>
          </a:ln>
        </p:spPr>
      </p:pic>
      <p:sp>
        <p:nvSpPr>
          <p:cNvPr id="527" name="Google Shape;527;p48"/>
          <p:cNvSpPr txBox="1"/>
          <p:nvPr/>
        </p:nvSpPr>
        <p:spPr>
          <a:xfrm>
            <a:off x="2538775" y="187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"type": "</a:t>
            </a:r>
            <a:r>
              <a:rPr b="1" lang="en"/>
              <a:t>Point</a:t>
            </a:r>
            <a:r>
              <a:rPr lang="en"/>
              <a:t>", "coordinates": [30.0, 10.0] }</a:t>
            </a:r>
            <a:endParaRPr/>
          </a:p>
        </p:txBody>
      </p:sp>
      <p:cxnSp>
        <p:nvCxnSpPr>
          <p:cNvPr id="528" name="Google Shape;528;p48"/>
          <p:cNvCxnSpPr/>
          <p:nvPr/>
        </p:nvCxnSpPr>
        <p:spPr>
          <a:xfrm rot="10800000">
            <a:off x="1502150" y="2356038"/>
            <a:ext cx="1126800" cy="1275000"/>
          </a:xfrm>
          <a:prstGeom prst="straightConnector1">
            <a:avLst/>
          </a:prstGeom>
          <a:noFill/>
          <a:ln cap="flat" cmpd="sng" w="9525">
            <a:solidFill>
              <a:schemeClr val="dk2"/>
            </a:solidFill>
            <a:prstDash val="solid"/>
            <a:round/>
            <a:headEnd len="med" w="med" type="none"/>
            <a:tailEnd len="med" w="med" type="triangle"/>
          </a:ln>
        </p:spPr>
      </p:cxnSp>
      <p:sp>
        <p:nvSpPr>
          <p:cNvPr id="529" name="Google Shape;529;p48"/>
          <p:cNvSpPr txBox="1"/>
          <p:nvPr/>
        </p:nvSpPr>
        <p:spPr>
          <a:xfrm>
            <a:off x="2628950" y="2339325"/>
            <a:ext cx="242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"type": "</a:t>
            </a:r>
            <a:r>
              <a:rPr b="1" lang="en"/>
              <a:t>LineString</a:t>
            </a:r>
            <a:r>
              <a:rPr lang="en"/>
              <a:t>", "coordinates": [ [30.0, 10.0], [10.0, 30.0], [40.0, 40.0] ] }</a:t>
            </a:r>
            <a:endParaRPr/>
          </a:p>
        </p:txBody>
      </p:sp>
      <p:cxnSp>
        <p:nvCxnSpPr>
          <p:cNvPr id="530" name="Google Shape;530;p48"/>
          <p:cNvCxnSpPr>
            <a:stCxn id="525" idx="2"/>
          </p:cNvCxnSpPr>
          <p:nvPr/>
        </p:nvCxnSpPr>
        <p:spPr>
          <a:xfrm>
            <a:off x="2871838" y="2121800"/>
            <a:ext cx="254400" cy="3162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48"/>
          <p:cNvCxnSpPr>
            <a:stCxn id="524" idx="3"/>
          </p:cNvCxnSpPr>
          <p:nvPr/>
        </p:nvCxnSpPr>
        <p:spPr>
          <a:xfrm flipH="1" rot="10800000">
            <a:off x="3114725" y="781163"/>
            <a:ext cx="224700" cy="264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9"/>
          <p:cNvSpPr/>
          <p:nvPr/>
        </p:nvSpPr>
        <p:spPr>
          <a:xfrm>
            <a:off x="4757850" y="734100"/>
            <a:ext cx="3706200" cy="429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688875" y="779825"/>
            <a:ext cx="3706200" cy="429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Development (e</a:t>
            </a:r>
            <a:r>
              <a:rPr lang="en"/>
              <a:t>nvironment</a:t>
            </a:r>
            <a:r>
              <a:rPr lang="en"/>
              <a:t>)</a:t>
            </a:r>
            <a:endParaRPr/>
          </a:p>
        </p:txBody>
      </p:sp>
      <p:sp>
        <p:nvSpPr>
          <p:cNvPr id="539" name="Google Shape;539;p49"/>
          <p:cNvSpPr txBox="1"/>
          <p:nvPr/>
        </p:nvSpPr>
        <p:spPr>
          <a:xfrm>
            <a:off x="864100" y="867875"/>
            <a:ext cx="132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Online </a:t>
            </a:r>
            <a:r>
              <a:rPr lang="en">
                <a:latin typeface="Playfair Display"/>
                <a:ea typeface="Playfair Display"/>
                <a:cs typeface="Playfair Display"/>
                <a:sym typeface="Playfair Display"/>
              </a:rPr>
              <a:t>Editor</a:t>
            </a:r>
            <a:endParaRPr>
              <a:latin typeface="Playfair Display"/>
              <a:ea typeface="Playfair Display"/>
              <a:cs typeface="Playfair Display"/>
              <a:sym typeface="Playfair Display"/>
            </a:endParaRPr>
          </a:p>
        </p:txBody>
      </p:sp>
      <p:sp>
        <p:nvSpPr>
          <p:cNvPr id="540" name="Google Shape;540;p49"/>
          <p:cNvSpPr txBox="1"/>
          <p:nvPr/>
        </p:nvSpPr>
        <p:spPr>
          <a:xfrm>
            <a:off x="4861925" y="867875"/>
            <a:ext cx="19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Github</a:t>
            </a:r>
            <a:endParaRPr>
              <a:latin typeface="Playfair Display"/>
              <a:ea typeface="Playfair Display"/>
              <a:cs typeface="Playfair Display"/>
              <a:sym typeface="Playfair Display"/>
            </a:endParaRPr>
          </a:p>
        </p:txBody>
      </p:sp>
      <p:sp>
        <p:nvSpPr>
          <p:cNvPr id="541" name="Google Shape;541;p49"/>
          <p:cNvSpPr txBox="1"/>
          <p:nvPr/>
        </p:nvSpPr>
        <p:spPr>
          <a:xfrm>
            <a:off x="912075" y="3440700"/>
            <a:ext cx="3259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Codepen</a:t>
            </a:r>
            <a:endParaRPr b="1">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en" u="sng">
                <a:solidFill>
                  <a:schemeClr val="hlink"/>
                </a:solidFill>
                <a:latin typeface="Playfair Display"/>
                <a:ea typeface="Playfair Display"/>
                <a:cs typeface="Playfair Display"/>
                <a:sym typeface="Playfair Display"/>
                <a:hlinkClick r:id="rId3"/>
              </a:rPr>
              <a:t>https://codepen.io</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Easy to access</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Github gist support</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Computation</a:t>
            </a:r>
            <a:r>
              <a:rPr lang="en">
                <a:latin typeface="Playfair Display"/>
                <a:ea typeface="Playfair Display"/>
                <a:cs typeface="Playfair Display"/>
                <a:sym typeface="Playfair Display"/>
              </a:rPr>
              <a:t> limit.</a:t>
            </a:r>
            <a:endParaRPr>
              <a:latin typeface="Playfair Display"/>
              <a:ea typeface="Playfair Display"/>
              <a:cs typeface="Playfair Display"/>
              <a:sym typeface="Playfair Display"/>
            </a:endParaRPr>
          </a:p>
        </p:txBody>
      </p:sp>
      <p:sp>
        <p:nvSpPr>
          <p:cNvPr id="542" name="Google Shape;542;p49"/>
          <p:cNvSpPr txBox="1"/>
          <p:nvPr/>
        </p:nvSpPr>
        <p:spPr>
          <a:xfrm>
            <a:off x="4934850" y="3390950"/>
            <a:ext cx="3529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Github</a:t>
            </a:r>
            <a:endParaRPr b="1">
              <a:latin typeface="Playfair Display"/>
              <a:ea typeface="Playfair Display"/>
              <a:cs typeface="Playfair Display"/>
              <a:sym typeface="Playfair Display"/>
            </a:endParaRPr>
          </a:p>
          <a:p>
            <a:pPr indent="0" lvl="0" marL="0" rtl="0" algn="l">
              <a:lnSpc>
                <a:spcPct val="100000"/>
              </a:lnSpc>
              <a:spcBef>
                <a:spcPts val="0"/>
              </a:spcBef>
              <a:spcAft>
                <a:spcPts val="0"/>
              </a:spcAft>
              <a:buNone/>
            </a:pPr>
            <a:r>
              <a:t/>
            </a:r>
            <a:endParaRPr b="1">
              <a:latin typeface="Playfair Display"/>
              <a:ea typeface="Playfair Display"/>
              <a:cs typeface="Playfair Display"/>
              <a:sym typeface="Playfair Display"/>
            </a:endParaRPr>
          </a:p>
          <a:p>
            <a:pPr indent="0" lvl="0" marL="0" rtl="0" algn="l">
              <a:lnSpc>
                <a:spcPct val="100000"/>
              </a:lnSpc>
              <a:spcBef>
                <a:spcPts val="0"/>
              </a:spcBef>
              <a:spcAft>
                <a:spcPts val="0"/>
              </a:spcAft>
              <a:buNone/>
            </a:pPr>
            <a:r>
              <a:rPr lang="en" u="sng">
                <a:solidFill>
                  <a:schemeClr val="hlink"/>
                </a:solidFill>
                <a:latin typeface="Playfair Display"/>
                <a:ea typeface="Playfair Display"/>
                <a:cs typeface="Playfair Display"/>
                <a:sym typeface="Playfair Display"/>
                <a:hlinkClick r:id="rId4"/>
              </a:rPr>
              <a:t>https://github.com/</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Version control</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Easy to share your codes using Gist</a:t>
            </a:r>
            <a:endParaRPr>
              <a:latin typeface="Playfair Display"/>
              <a:ea typeface="Playfair Display"/>
              <a:cs typeface="Playfair Display"/>
              <a:sym typeface="Playfair Display"/>
            </a:endParaRPr>
          </a:p>
        </p:txBody>
      </p:sp>
      <p:pic>
        <p:nvPicPr>
          <p:cNvPr id="543" name="Google Shape;543;p49"/>
          <p:cNvPicPr preferRelativeResize="0"/>
          <p:nvPr/>
        </p:nvPicPr>
        <p:blipFill rotWithShape="1">
          <a:blip r:embed="rId5">
            <a:alphaModFix/>
          </a:blip>
          <a:srcRect b="0" l="15164" r="17676" t="26470"/>
          <a:stretch/>
        </p:blipFill>
        <p:spPr>
          <a:xfrm>
            <a:off x="944375" y="1383400"/>
            <a:ext cx="3297950" cy="1988401"/>
          </a:xfrm>
          <a:prstGeom prst="rect">
            <a:avLst/>
          </a:prstGeom>
          <a:noFill/>
          <a:ln>
            <a:noFill/>
          </a:ln>
        </p:spPr>
      </p:pic>
      <p:pic>
        <p:nvPicPr>
          <p:cNvPr id="544" name="Google Shape;544;p49"/>
          <p:cNvPicPr preferRelativeResize="0"/>
          <p:nvPr/>
        </p:nvPicPr>
        <p:blipFill>
          <a:blip r:embed="rId6">
            <a:alphaModFix/>
          </a:blip>
          <a:stretch>
            <a:fillRect/>
          </a:stretch>
        </p:blipFill>
        <p:spPr>
          <a:xfrm>
            <a:off x="4945175" y="1393900"/>
            <a:ext cx="3331524" cy="1871225"/>
          </a:xfrm>
          <a:prstGeom prst="rect">
            <a:avLst/>
          </a:prstGeom>
          <a:noFill/>
          <a:ln>
            <a:noFill/>
          </a:ln>
        </p:spPr>
      </p:pic>
      <p:sp>
        <p:nvSpPr>
          <p:cNvPr id="545" name="Google Shape;545;p4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551" name="Google Shape;551;p5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AutoNum type="arabicPeriod"/>
            </a:pPr>
            <a:r>
              <a:rPr lang="en" sz="2800"/>
              <a:t>Graphs &amp; Trees (Shape &amp; Layout) </a:t>
            </a:r>
            <a:endParaRPr sz="2800"/>
          </a:p>
          <a:p>
            <a:pPr indent="-406400" lvl="0" marL="457200" rtl="0" algn="l">
              <a:spcBef>
                <a:spcPts val="0"/>
              </a:spcBef>
              <a:spcAft>
                <a:spcPts val="0"/>
              </a:spcAft>
              <a:buSzPts val="2800"/>
              <a:buAutoNum type="arabicPeriod"/>
            </a:pPr>
            <a:r>
              <a:rPr lang="en" sz="2800"/>
              <a:t>Scrollytelling </a:t>
            </a:r>
            <a:endParaRPr sz="2800"/>
          </a:p>
          <a:p>
            <a:pPr indent="-406400" lvl="0" marL="457200" rtl="0" algn="l">
              <a:spcBef>
                <a:spcPts val="0"/>
              </a:spcBef>
              <a:spcAft>
                <a:spcPts val="0"/>
              </a:spcAft>
              <a:buSzPts val="2800"/>
              <a:buAutoNum type="arabicPeriod"/>
            </a:pPr>
            <a:r>
              <a:rPr lang="en" sz="2800"/>
              <a:t>Responsive Visualizations </a:t>
            </a:r>
            <a:endParaRPr sz="2800"/>
          </a:p>
          <a:p>
            <a:pPr indent="-406400" lvl="0" marL="457200" rtl="0" algn="l">
              <a:spcBef>
                <a:spcPts val="0"/>
              </a:spcBef>
              <a:spcAft>
                <a:spcPts val="0"/>
              </a:spcAft>
              <a:buSzPts val="2800"/>
              <a:buAutoNum type="arabicPeriod"/>
            </a:pPr>
            <a:r>
              <a:rPr lang="en" sz="2800"/>
              <a:t>Scalable Visualizations with Canvas</a:t>
            </a:r>
            <a:endParaRPr sz="2800"/>
          </a:p>
          <a:p>
            <a:pPr indent="-406400" lvl="0" marL="457200" rtl="0" algn="l">
              <a:spcBef>
                <a:spcPts val="0"/>
              </a:spcBef>
              <a:spcAft>
                <a:spcPts val="0"/>
              </a:spcAft>
              <a:buSzPts val="2800"/>
              <a:buAutoNum type="arabicPeriod"/>
            </a:pPr>
            <a:r>
              <a:rPr lang="en" sz="2800"/>
              <a:t>Annotations </a:t>
            </a:r>
            <a:endParaRPr sz="2800"/>
          </a:p>
          <a:p>
            <a:pPr indent="0" lvl="0" marL="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1"/>
          <p:cNvSpPr txBox="1"/>
          <p:nvPr/>
        </p:nvSpPr>
        <p:spPr>
          <a:xfrm>
            <a:off x="311700" y="45205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D3 + Leaflet (ocks.org)</a:t>
            </a:r>
            <a:endParaRPr/>
          </a:p>
        </p:txBody>
      </p:sp>
      <p:sp>
        <p:nvSpPr>
          <p:cNvPr id="557" name="Google Shape;55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Leaflet + d3js</a:t>
            </a:r>
            <a:endParaRPr/>
          </a:p>
        </p:txBody>
      </p:sp>
      <p:pic>
        <p:nvPicPr>
          <p:cNvPr id="558" name="Google Shape;558;p51"/>
          <p:cNvPicPr preferRelativeResize="0"/>
          <p:nvPr/>
        </p:nvPicPr>
        <p:blipFill rotWithShape="1">
          <a:blip r:embed="rId4">
            <a:alphaModFix/>
          </a:blip>
          <a:srcRect b="24234" l="0" r="42866" t="8316"/>
          <a:stretch/>
        </p:blipFill>
        <p:spPr>
          <a:xfrm>
            <a:off x="136025" y="2306850"/>
            <a:ext cx="3753200" cy="2288725"/>
          </a:xfrm>
          <a:prstGeom prst="rect">
            <a:avLst/>
          </a:prstGeom>
          <a:noFill/>
          <a:ln>
            <a:noFill/>
          </a:ln>
        </p:spPr>
      </p:pic>
      <p:sp>
        <p:nvSpPr>
          <p:cNvPr id="559" name="Google Shape;559;p51"/>
          <p:cNvSpPr/>
          <p:nvPr/>
        </p:nvSpPr>
        <p:spPr>
          <a:xfrm>
            <a:off x="7301825" y="190350"/>
            <a:ext cx="1727400" cy="483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 SVG canvas in Leaflet</a:t>
            </a:r>
            <a:endParaRPr/>
          </a:p>
        </p:txBody>
      </p:sp>
      <p:sp>
        <p:nvSpPr>
          <p:cNvPr id="560" name="Google Shape;560;p51"/>
          <p:cNvSpPr/>
          <p:nvPr/>
        </p:nvSpPr>
        <p:spPr>
          <a:xfrm>
            <a:off x="2844600" y="1077188"/>
            <a:ext cx="1727400" cy="766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 projection to transform geoJson to screen</a:t>
            </a:r>
            <a:endParaRPr/>
          </a:p>
        </p:txBody>
      </p:sp>
      <p:sp>
        <p:nvSpPr>
          <p:cNvPr id="561" name="Google Shape;561;p51"/>
          <p:cNvSpPr/>
          <p:nvPr/>
        </p:nvSpPr>
        <p:spPr>
          <a:xfrm>
            <a:off x="4241950" y="2306850"/>
            <a:ext cx="1727400" cy="766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 d3js to create interaction</a:t>
            </a:r>
            <a:endParaRPr/>
          </a:p>
        </p:txBody>
      </p:sp>
      <p:sp>
        <p:nvSpPr>
          <p:cNvPr id="562" name="Google Shape;562;p51"/>
          <p:cNvSpPr txBox="1"/>
          <p:nvPr/>
        </p:nvSpPr>
        <p:spPr>
          <a:xfrm>
            <a:off x="4996600" y="1187775"/>
            <a:ext cx="3753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182BD"/>
                </a:solidFill>
                <a:latin typeface="Courier New"/>
                <a:ea typeface="Courier New"/>
                <a:cs typeface="Courier New"/>
                <a:sym typeface="Courier New"/>
              </a:rPr>
              <a:t>function</a:t>
            </a:r>
            <a:r>
              <a:rPr lang="en" sz="1100">
                <a:solidFill>
                  <a:srgbClr val="333333"/>
                </a:solidFill>
                <a:latin typeface="Courier New"/>
                <a:ea typeface="Courier New"/>
                <a:cs typeface="Courier New"/>
                <a:sym typeface="Courier New"/>
              </a:rPr>
              <a:t> projectPoint(x, y) {</a:t>
            </a:r>
            <a:endParaRPr sz="11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33333"/>
                </a:solidFill>
                <a:latin typeface="Courier New"/>
                <a:ea typeface="Courier New"/>
                <a:cs typeface="Courier New"/>
                <a:sym typeface="Courier New"/>
              </a:rPr>
              <a:t>  </a:t>
            </a:r>
            <a:r>
              <a:rPr lang="en" sz="1100">
                <a:solidFill>
                  <a:srgbClr val="3182BD"/>
                </a:solidFill>
                <a:latin typeface="Courier New"/>
                <a:ea typeface="Courier New"/>
                <a:cs typeface="Courier New"/>
                <a:sym typeface="Courier New"/>
              </a:rPr>
              <a:t>var</a:t>
            </a:r>
            <a:r>
              <a:rPr lang="en" sz="1100">
                <a:solidFill>
                  <a:srgbClr val="333333"/>
                </a:solidFill>
                <a:latin typeface="Courier New"/>
                <a:ea typeface="Courier New"/>
                <a:cs typeface="Courier New"/>
                <a:sym typeface="Courier New"/>
              </a:rPr>
              <a:t> point = map.latLngToLayerPoint(</a:t>
            </a:r>
            <a:r>
              <a:rPr lang="en" sz="1100">
                <a:solidFill>
                  <a:srgbClr val="3182BD"/>
                </a:solidFill>
                <a:latin typeface="Courier New"/>
                <a:ea typeface="Courier New"/>
                <a:cs typeface="Courier New"/>
                <a:sym typeface="Courier New"/>
              </a:rPr>
              <a:t>new</a:t>
            </a:r>
            <a:r>
              <a:rPr lang="en" sz="1100">
                <a:solidFill>
                  <a:srgbClr val="333333"/>
                </a:solidFill>
                <a:latin typeface="Courier New"/>
                <a:ea typeface="Courier New"/>
                <a:cs typeface="Courier New"/>
                <a:sym typeface="Courier New"/>
              </a:rPr>
              <a:t> L.LatLng(y, x));</a:t>
            </a:r>
            <a:endParaRPr sz="11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33333"/>
                </a:solidFill>
                <a:latin typeface="Courier New"/>
                <a:ea typeface="Courier New"/>
                <a:cs typeface="Courier New"/>
                <a:sym typeface="Courier New"/>
              </a:rPr>
              <a:t>  </a:t>
            </a:r>
            <a:r>
              <a:rPr lang="en" sz="1100">
                <a:solidFill>
                  <a:srgbClr val="3182BD"/>
                </a:solidFill>
                <a:latin typeface="Courier New"/>
                <a:ea typeface="Courier New"/>
                <a:cs typeface="Courier New"/>
                <a:sym typeface="Courier New"/>
              </a:rPr>
              <a:t>this</a:t>
            </a:r>
            <a:r>
              <a:rPr lang="en" sz="1100">
                <a:solidFill>
                  <a:srgbClr val="333333"/>
                </a:solidFill>
                <a:latin typeface="Courier New"/>
                <a:ea typeface="Courier New"/>
                <a:cs typeface="Courier New"/>
                <a:sym typeface="Courier New"/>
              </a:rPr>
              <a:t>.stream.point(point.x, point.y);}</a:t>
            </a:r>
            <a:endParaRPr sz="1100">
              <a:solidFill>
                <a:srgbClr val="333333"/>
              </a:solidFill>
              <a:latin typeface="Courier New"/>
              <a:ea typeface="Courier New"/>
              <a:cs typeface="Courier New"/>
              <a:sym typeface="Courier New"/>
            </a:endParaRPr>
          </a:p>
        </p:txBody>
      </p:sp>
      <p:sp>
        <p:nvSpPr>
          <p:cNvPr id="563" name="Google Shape;563;p51"/>
          <p:cNvSpPr txBox="1"/>
          <p:nvPr/>
        </p:nvSpPr>
        <p:spPr>
          <a:xfrm>
            <a:off x="2491275" y="155825"/>
            <a:ext cx="4572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182BD"/>
                </a:solidFill>
                <a:latin typeface="Courier New"/>
                <a:ea typeface="Courier New"/>
                <a:cs typeface="Courier New"/>
                <a:sym typeface="Courier New"/>
              </a:rPr>
              <a:t>var</a:t>
            </a:r>
            <a:r>
              <a:rPr lang="en" sz="1100">
                <a:solidFill>
                  <a:srgbClr val="333333"/>
                </a:solidFill>
                <a:latin typeface="Courier New"/>
                <a:ea typeface="Courier New"/>
                <a:cs typeface="Courier New"/>
                <a:sym typeface="Courier New"/>
              </a:rPr>
              <a:t> svg = d3.select(map.getPanes().overlayPane).append(</a:t>
            </a:r>
            <a:r>
              <a:rPr lang="en" sz="1100">
                <a:solidFill>
                  <a:srgbClr val="756BB1"/>
                </a:solidFill>
                <a:latin typeface="Courier New"/>
                <a:ea typeface="Courier New"/>
                <a:cs typeface="Courier New"/>
                <a:sym typeface="Courier New"/>
              </a:rPr>
              <a:t>"svg"</a:t>
            </a:r>
            <a:r>
              <a:rPr lang="en" sz="1100">
                <a:solidFill>
                  <a:srgbClr val="333333"/>
                </a:solidFill>
                <a:latin typeface="Courier New"/>
                <a:ea typeface="Courier New"/>
                <a:cs typeface="Courier New"/>
                <a:sym typeface="Courier New"/>
              </a:rPr>
              <a:t>),</a:t>
            </a:r>
            <a:endParaRPr sz="11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33333"/>
                </a:solidFill>
                <a:latin typeface="Courier New"/>
                <a:ea typeface="Courier New"/>
                <a:cs typeface="Courier New"/>
                <a:sym typeface="Courier New"/>
              </a:rPr>
              <a:t>    g = svg.append(</a:t>
            </a:r>
            <a:r>
              <a:rPr lang="en" sz="1100">
                <a:solidFill>
                  <a:srgbClr val="756BB1"/>
                </a:solidFill>
                <a:latin typeface="Courier New"/>
                <a:ea typeface="Courier New"/>
                <a:cs typeface="Courier New"/>
                <a:sym typeface="Courier New"/>
              </a:rPr>
              <a:t>"g"</a:t>
            </a:r>
            <a:r>
              <a:rPr lang="en" sz="1100">
                <a:solidFill>
                  <a:srgbClr val="333333"/>
                </a:solidFill>
                <a:latin typeface="Courier New"/>
                <a:ea typeface="Courier New"/>
                <a:cs typeface="Courier New"/>
                <a:sym typeface="Courier New"/>
              </a:rPr>
              <a:t>).attr(</a:t>
            </a:r>
            <a:r>
              <a:rPr lang="en" sz="1100">
                <a:solidFill>
                  <a:srgbClr val="756BB1"/>
                </a:solidFill>
                <a:latin typeface="Courier New"/>
                <a:ea typeface="Courier New"/>
                <a:cs typeface="Courier New"/>
                <a:sym typeface="Courier New"/>
              </a:rPr>
              <a:t>"class"</a:t>
            </a:r>
            <a:r>
              <a:rPr lang="en" sz="1100">
                <a:solidFill>
                  <a:srgbClr val="333333"/>
                </a:solidFill>
                <a:latin typeface="Courier New"/>
                <a:ea typeface="Courier New"/>
                <a:cs typeface="Courier New"/>
                <a:sym typeface="Courier New"/>
              </a:rPr>
              <a:t>, </a:t>
            </a:r>
            <a:r>
              <a:rPr lang="en" sz="1100">
                <a:solidFill>
                  <a:srgbClr val="756BB1"/>
                </a:solidFill>
                <a:latin typeface="Courier New"/>
                <a:ea typeface="Courier New"/>
                <a:cs typeface="Courier New"/>
                <a:sym typeface="Courier New"/>
              </a:rPr>
              <a:t>"leaflet-zoom-hide"</a:t>
            </a:r>
            <a:r>
              <a:rPr lang="en" sz="1100">
                <a:solidFill>
                  <a:srgbClr val="333333"/>
                </a:solidFill>
                <a:latin typeface="Courier New"/>
                <a:ea typeface="Courier New"/>
                <a:cs typeface="Courier New"/>
                <a:sym typeface="Courier New"/>
              </a:rPr>
              <a:t>);</a:t>
            </a:r>
            <a:endParaRPr sz="1100">
              <a:solidFill>
                <a:srgbClr val="333333"/>
              </a:solidFill>
              <a:latin typeface="Courier New"/>
              <a:ea typeface="Courier New"/>
              <a:cs typeface="Courier New"/>
              <a:sym typeface="Courier New"/>
            </a:endParaRPr>
          </a:p>
        </p:txBody>
      </p:sp>
      <p:pic>
        <p:nvPicPr>
          <p:cNvPr id="564" name="Google Shape;564;p51"/>
          <p:cNvPicPr preferRelativeResize="0"/>
          <p:nvPr/>
        </p:nvPicPr>
        <p:blipFill>
          <a:blip r:embed="rId5">
            <a:alphaModFix/>
          </a:blip>
          <a:stretch>
            <a:fillRect/>
          </a:stretch>
        </p:blipFill>
        <p:spPr>
          <a:xfrm>
            <a:off x="4241950" y="3201125"/>
            <a:ext cx="3184596" cy="1765350"/>
          </a:xfrm>
          <a:prstGeom prst="rect">
            <a:avLst/>
          </a:prstGeom>
          <a:noFill/>
          <a:ln>
            <a:noFill/>
          </a:ln>
        </p:spPr>
      </p:pic>
      <p:sp>
        <p:nvSpPr>
          <p:cNvPr id="565" name="Google Shape;565;p51"/>
          <p:cNvSpPr txBox="1"/>
          <p:nvPr/>
        </p:nvSpPr>
        <p:spPr>
          <a:xfrm>
            <a:off x="6029225" y="24692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d3-geo-projection / D3 | Observable (observablehq.com)</a:t>
            </a:r>
            <a:endParaRPr/>
          </a:p>
        </p:txBody>
      </p:sp>
      <p:cxnSp>
        <p:nvCxnSpPr>
          <p:cNvPr id="566" name="Google Shape;566;p51"/>
          <p:cNvCxnSpPr/>
          <p:nvPr/>
        </p:nvCxnSpPr>
        <p:spPr>
          <a:xfrm flipH="1">
            <a:off x="4627575" y="715375"/>
            <a:ext cx="2649600" cy="525000"/>
          </a:xfrm>
          <a:prstGeom prst="straightConnector1">
            <a:avLst/>
          </a:prstGeom>
          <a:noFill/>
          <a:ln cap="flat" cmpd="sng" w="9525">
            <a:solidFill>
              <a:schemeClr val="dk2"/>
            </a:solidFill>
            <a:prstDash val="solid"/>
            <a:round/>
            <a:headEnd len="med" w="med" type="none"/>
            <a:tailEnd len="med" w="med" type="triangle"/>
          </a:ln>
        </p:spPr>
      </p:cxnSp>
      <p:cxnSp>
        <p:nvCxnSpPr>
          <p:cNvPr id="567" name="Google Shape;567;p51"/>
          <p:cNvCxnSpPr/>
          <p:nvPr/>
        </p:nvCxnSpPr>
        <p:spPr>
          <a:xfrm>
            <a:off x="4168125" y="2003300"/>
            <a:ext cx="549600" cy="287100"/>
          </a:xfrm>
          <a:prstGeom prst="straightConnector1">
            <a:avLst/>
          </a:prstGeom>
          <a:noFill/>
          <a:ln cap="flat" cmpd="sng" w="9525">
            <a:solidFill>
              <a:schemeClr val="dk2"/>
            </a:solidFill>
            <a:prstDash val="solid"/>
            <a:round/>
            <a:headEnd len="med" w="med" type="none"/>
            <a:tailEnd len="med" w="med" type="triangle"/>
          </a:ln>
        </p:spPr>
      </p:cxnSp>
      <p:sp>
        <p:nvSpPr>
          <p:cNvPr id="568" name="Google Shape;568;p51"/>
          <p:cNvSpPr txBox="1"/>
          <p:nvPr/>
        </p:nvSpPr>
        <p:spPr>
          <a:xfrm>
            <a:off x="234450" y="1485288"/>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Previous practice!</a:t>
            </a:r>
            <a:endParaRPr/>
          </a:p>
          <a:p>
            <a:pPr indent="0" lvl="0" marL="0" rtl="0" algn="l">
              <a:spcBef>
                <a:spcPts val="0"/>
              </a:spcBef>
              <a:spcAft>
                <a:spcPts val="0"/>
              </a:spcAft>
              <a:buNone/>
            </a:pPr>
            <a:r>
              <a:rPr lang="en" sz="1100" u="sng">
                <a:solidFill>
                  <a:schemeClr val="hlink"/>
                </a:solidFill>
                <a:hlinkClick r:id="rId7"/>
              </a:rPr>
              <a:t>d3-geo-leaflet · GitHub</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Textbook</a:t>
            </a:r>
            <a:endParaRPr/>
          </a:p>
        </p:txBody>
      </p:sp>
      <p:sp>
        <p:nvSpPr>
          <p:cNvPr id="84" name="Google Shape;84;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6"/>
          <p:cNvPicPr preferRelativeResize="0"/>
          <p:nvPr/>
        </p:nvPicPr>
        <p:blipFill>
          <a:blip r:embed="rId3">
            <a:alphaModFix/>
          </a:blip>
          <a:stretch>
            <a:fillRect/>
          </a:stretch>
        </p:blipFill>
        <p:spPr>
          <a:xfrm>
            <a:off x="3355888" y="1423313"/>
            <a:ext cx="2113625" cy="2113625"/>
          </a:xfrm>
          <a:prstGeom prst="rect">
            <a:avLst/>
          </a:prstGeom>
          <a:noFill/>
          <a:ln>
            <a:noFill/>
          </a:ln>
        </p:spPr>
      </p:pic>
      <p:sp>
        <p:nvSpPr>
          <p:cNvPr id="86" name="Google Shape;86;p16"/>
          <p:cNvSpPr txBox="1"/>
          <p:nvPr/>
        </p:nvSpPr>
        <p:spPr>
          <a:xfrm>
            <a:off x="3398322" y="4088425"/>
            <a:ext cx="172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The Book of Shaders</a:t>
            </a:r>
            <a:endParaRPr/>
          </a:p>
        </p:txBody>
      </p:sp>
      <p:pic>
        <p:nvPicPr>
          <p:cNvPr id="87" name="Google Shape;87;p16"/>
          <p:cNvPicPr preferRelativeResize="0"/>
          <p:nvPr/>
        </p:nvPicPr>
        <p:blipFill rotWithShape="1">
          <a:blip r:embed="rId5">
            <a:alphaModFix/>
          </a:blip>
          <a:srcRect b="0" l="24749" r="23933" t="0"/>
          <a:stretch/>
        </p:blipFill>
        <p:spPr>
          <a:xfrm>
            <a:off x="620225" y="1480763"/>
            <a:ext cx="2318205" cy="2371651"/>
          </a:xfrm>
          <a:prstGeom prst="rect">
            <a:avLst/>
          </a:prstGeom>
          <a:noFill/>
          <a:ln>
            <a:noFill/>
          </a:ln>
        </p:spPr>
      </p:pic>
      <p:sp>
        <p:nvSpPr>
          <p:cNvPr id="88" name="Google Shape;88;p16"/>
          <p:cNvSpPr txBox="1"/>
          <p:nvPr/>
        </p:nvSpPr>
        <p:spPr>
          <a:xfrm>
            <a:off x="675975" y="4049025"/>
            <a:ext cx="231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Visualization Analysis and Design</a:t>
            </a:r>
            <a:endParaRPr/>
          </a:p>
        </p:txBody>
      </p:sp>
      <p:sp>
        <p:nvSpPr>
          <p:cNvPr id="89" name="Google Shape;89;p16"/>
          <p:cNvSpPr txBox="1"/>
          <p:nvPr/>
        </p:nvSpPr>
        <p:spPr>
          <a:xfrm>
            <a:off x="6057125" y="4003825"/>
            <a:ext cx="268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Data Visualization with D3, JavaScript, React - Full Course [2021] - YouTube</a:t>
            </a:r>
            <a:endParaRPr/>
          </a:p>
        </p:txBody>
      </p:sp>
      <p:pic>
        <p:nvPicPr>
          <p:cNvPr id="90" name="Google Shape;90;p16"/>
          <p:cNvPicPr preferRelativeResize="0"/>
          <p:nvPr/>
        </p:nvPicPr>
        <p:blipFill>
          <a:blip r:embed="rId8">
            <a:alphaModFix/>
          </a:blip>
          <a:stretch>
            <a:fillRect/>
          </a:stretch>
        </p:blipFill>
        <p:spPr>
          <a:xfrm>
            <a:off x="5886988" y="1866488"/>
            <a:ext cx="2857500" cy="1600200"/>
          </a:xfrm>
          <a:prstGeom prst="rect">
            <a:avLst/>
          </a:prstGeom>
          <a:noFill/>
          <a:ln>
            <a:noFill/>
          </a:ln>
        </p:spPr>
      </p:pic>
      <p:sp>
        <p:nvSpPr>
          <p:cNvPr id="91" name="Google Shape;91;p16"/>
          <p:cNvSpPr txBox="1"/>
          <p:nvPr/>
        </p:nvSpPr>
        <p:spPr>
          <a:xfrm>
            <a:off x="3398325" y="4403025"/>
            <a:ext cx="250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9"/>
              </a:rPr>
              <a:t>Beautifully Animate Points with WebGL and regl - Peter Beshai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&amp; Trees</a:t>
            </a:r>
            <a:endParaRPr/>
          </a:p>
        </p:txBody>
      </p:sp>
      <p:sp>
        <p:nvSpPr>
          <p:cNvPr id="574" name="Google Shape;574;p52"/>
          <p:cNvSpPr txBox="1"/>
          <p:nvPr>
            <p:ph idx="1" type="body"/>
          </p:nvPr>
        </p:nvSpPr>
        <p:spPr>
          <a:xfrm>
            <a:off x="311700" y="616925"/>
            <a:ext cx="5520600" cy="4331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
              <a:t>Introduction to Network Graphs</a:t>
            </a:r>
            <a:endParaRPr/>
          </a:p>
          <a:p>
            <a:pPr indent="-290830" lvl="1" marL="914400" rtl="0" algn="l">
              <a:spcBef>
                <a:spcPts val="0"/>
              </a:spcBef>
              <a:spcAft>
                <a:spcPts val="0"/>
              </a:spcAft>
              <a:buSzPct val="100000"/>
              <a:buChar char="●"/>
            </a:pPr>
            <a:r>
              <a:rPr lang="en"/>
              <a:t>Network graphs, also known as force-directed graphs, visualize relationships between nodes as interconnected links.</a:t>
            </a:r>
            <a:endParaRPr/>
          </a:p>
          <a:p>
            <a:pPr indent="-290830" lvl="1" marL="914400" rtl="0" algn="l">
              <a:spcBef>
                <a:spcPts val="0"/>
              </a:spcBef>
              <a:spcAft>
                <a:spcPts val="0"/>
              </a:spcAft>
              <a:buSzPct val="100000"/>
              <a:buChar char="●"/>
            </a:pPr>
            <a:r>
              <a:rPr lang="en"/>
              <a:t>D3.js provides powerful tools for creating interactive and visually appealing network graphs.</a:t>
            </a:r>
            <a:endParaRPr/>
          </a:p>
          <a:p>
            <a:pPr indent="-308610" lvl="0" marL="457200" rtl="0" algn="l">
              <a:spcBef>
                <a:spcPts val="0"/>
              </a:spcBef>
              <a:spcAft>
                <a:spcPts val="0"/>
              </a:spcAft>
              <a:buSzPct val="100000"/>
              <a:buChar char="●"/>
            </a:pPr>
            <a:r>
              <a:rPr lang="en"/>
              <a:t>Building a Network Graph with D3.js</a:t>
            </a:r>
            <a:endParaRPr/>
          </a:p>
          <a:p>
            <a:pPr indent="-290830" lvl="1" marL="914400" rtl="0" algn="l">
              <a:spcBef>
                <a:spcPts val="0"/>
              </a:spcBef>
              <a:spcAft>
                <a:spcPts val="0"/>
              </a:spcAft>
              <a:buSzPct val="100000"/>
              <a:buChar char="●"/>
            </a:pPr>
            <a:r>
              <a:rPr lang="en"/>
              <a:t>Data Structure: Represent nodes and links using an appropriate data structure, such as an array of objects.</a:t>
            </a:r>
            <a:endParaRPr/>
          </a:p>
          <a:p>
            <a:pPr indent="-290830" lvl="1" marL="914400" rtl="0" algn="l">
              <a:spcBef>
                <a:spcPts val="0"/>
              </a:spcBef>
              <a:spcAft>
                <a:spcPts val="0"/>
              </a:spcAft>
              <a:buSzPct val="100000"/>
              <a:buChar char="●"/>
            </a:pPr>
            <a:r>
              <a:rPr lang="en"/>
              <a:t>Node and Link Elements: Create SVG elements for nodes and links based on the data structure.</a:t>
            </a:r>
            <a:endParaRPr/>
          </a:p>
          <a:p>
            <a:pPr indent="-290830" lvl="1" marL="914400" rtl="0" algn="l">
              <a:spcBef>
                <a:spcPts val="0"/>
              </a:spcBef>
              <a:spcAft>
                <a:spcPts val="0"/>
              </a:spcAft>
              <a:buSzPct val="100000"/>
              <a:buChar char="●"/>
            </a:pPr>
            <a:r>
              <a:rPr lang="en"/>
              <a:t>Force Simulation: Utilize D3's force simulation to determine node positions and link forces.</a:t>
            </a:r>
            <a:endParaRPr/>
          </a:p>
          <a:p>
            <a:pPr indent="-290830" lvl="1" marL="914400" rtl="0" algn="l">
              <a:spcBef>
                <a:spcPts val="0"/>
              </a:spcBef>
              <a:spcAft>
                <a:spcPts val="0"/>
              </a:spcAft>
              <a:buSzPct val="100000"/>
              <a:buChar char="●"/>
            </a:pPr>
            <a:r>
              <a:rPr lang="en"/>
              <a:t>Data Binding and Visualization: Bind the processed data to DOM elements and apply visual attributes using D3's selection and manipulation functions.</a:t>
            </a:r>
            <a:endParaRPr/>
          </a:p>
          <a:p>
            <a:pPr indent="-308610" lvl="0" marL="457200" rtl="0" algn="l">
              <a:spcBef>
                <a:spcPts val="0"/>
              </a:spcBef>
              <a:spcAft>
                <a:spcPts val="0"/>
              </a:spcAft>
              <a:buSzPct val="100000"/>
              <a:buChar char="●"/>
            </a:pPr>
            <a:r>
              <a:rPr lang="en"/>
              <a:t>Customization and Interaction</a:t>
            </a:r>
            <a:endParaRPr/>
          </a:p>
          <a:p>
            <a:pPr indent="-290830" lvl="1" marL="914400" rtl="0" algn="l">
              <a:spcBef>
                <a:spcPts val="0"/>
              </a:spcBef>
              <a:spcAft>
                <a:spcPts val="0"/>
              </a:spcAft>
              <a:buSzPct val="100000"/>
              <a:buChar char="●"/>
            </a:pPr>
            <a:r>
              <a:rPr lang="en"/>
              <a:t>Node Styling: Customize node size, color, shape, and labels to represent different entities or attributes.</a:t>
            </a:r>
            <a:endParaRPr/>
          </a:p>
          <a:p>
            <a:pPr indent="-290830" lvl="1" marL="914400" rtl="0" algn="l">
              <a:spcBef>
                <a:spcPts val="0"/>
              </a:spcBef>
              <a:spcAft>
                <a:spcPts val="0"/>
              </a:spcAft>
              <a:buSzPct val="100000"/>
              <a:buChar char="●"/>
            </a:pPr>
            <a:r>
              <a:rPr lang="en"/>
              <a:t>Link Styling: Configure link width, color, and opacity to indicate the strength or type of connections.</a:t>
            </a:r>
            <a:endParaRPr/>
          </a:p>
          <a:p>
            <a:pPr indent="-290830" lvl="1" marL="914400" rtl="0" algn="l">
              <a:spcBef>
                <a:spcPts val="0"/>
              </a:spcBef>
              <a:spcAft>
                <a:spcPts val="0"/>
              </a:spcAft>
              <a:buSzPct val="100000"/>
              <a:buChar char="●"/>
            </a:pPr>
            <a:r>
              <a:rPr lang="en"/>
              <a:t>Interactivity: Enable mouse events and interactions to highlight nodes, show tooltips, or trigger actions on user interaction.</a:t>
            </a:r>
            <a:endParaRPr/>
          </a:p>
          <a:p>
            <a:pPr indent="-308610" lvl="0" marL="457200" rtl="0" algn="l">
              <a:spcBef>
                <a:spcPts val="0"/>
              </a:spcBef>
              <a:spcAft>
                <a:spcPts val="0"/>
              </a:spcAft>
              <a:buSzPct val="100000"/>
              <a:buChar char="●"/>
            </a:pPr>
            <a:r>
              <a:rPr lang="en"/>
              <a:t>Network Analysis and Layout Algorithms</a:t>
            </a:r>
            <a:endParaRPr/>
          </a:p>
          <a:p>
            <a:pPr indent="-290830" lvl="1" marL="914400" rtl="0" algn="l">
              <a:spcBef>
                <a:spcPts val="0"/>
              </a:spcBef>
              <a:spcAft>
                <a:spcPts val="0"/>
              </a:spcAft>
              <a:buSzPct val="100000"/>
              <a:buChar char="●"/>
            </a:pPr>
            <a:r>
              <a:rPr lang="en"/>
              <a:t>Network Metrics: Calculate and analyze metrics such as degree centrality or betweenness centrality to gain insights into the network structure.</a:t>
            </a:r>
            <a:endParaRPr/>
          </a:p>
          <a:p>
            <a:pPr indent="-290830" lvl="1" marL="914400" rtl="0" algn="l">
              <a:spcBef>
                <a:spcPts val="0"/>
              </a:spcBef>
              <a:spcAft>
                <a:spcPts val="0"/>
              </a:spcAft>
              <a:buSzPct val="100000"/>
              <a:buChar char="●"/>
            </a:pPr>
            <a:r>
              <a:rPr lang="en"/>
              <a:t>Layout Algorithms: Apply different layout algorithms like force-directed, hierarchical, or radial layouts to arrange nodes and links.</a:t>
            </a:r>
            <a:endParaRPr/>
          </a:p>
        </p:txBody>
      </p:sp>
      <p:pic>
        <p:nvPicPr>
          <p:cNvPr id="575" name="Google Shape;575;p52"/>
          <p:cNvPicPr preferRelativeResize="0"/>
          <p:nvPr/>
        </p:nvPicPr>
        <p:blipFill>
          <a:blip r:embed="rId3">
            <a:alphaModFix/>
          </a:blip>
          <a:stretch>
            <a:fillRect/>
          </a:stretch>
        </p:blipFill>
        <p:spPr>
          <a:xfrm>
            <a:off x="5820349" y="2234625"/>
            <a:ext cx="3303350" cy="1752975"/>
          </a:xfrm>
          <a:prstGeom prst="rect">
            <a:avLst/>
          </a:prstGeom>
          <a:noFill/>
          <a:ln>
            <a:noFill/>
          </a:ln>
        </p:spPr>
      </p:pic>
      <p:sp>
        <p:nvSpPr>
          <p:cNvPr id="576" name="Google Shape;576;p52"/>
          <p:cNvSpPr txBox="1"/>
          <p:nvPr/>
        </p:nvSpPr>
        <p:spPr>
          <a:xfrm>
            <a:off x="5972025" y="14345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d3-force/README.md at v3.0.0 · d3/d3-force · GitHub</a:t>
            </a:r>
            <a:endParaRPr/>
          </a:p>
        </p:txBody>
      </p:sp>
      <p:sp>
        <p:nvSpPr>
          <p:cNvPr id="577" name="Google Shape;577;p52"/>
          <p:cNvSpPr txBox="1"/>
          <p:nvPr/>
        </p:nvSpPr>
        <p:spPr>
          <a:xfrm>
            <a:off x="6407625" y="2006975"/>
            <a:ext cx="32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nodes</a:t>
            </a:r>
            <a:endParaRPr>
              <a:latin typeface="Playfair Display"/>
              <a:ea typeface="Playfair Display"/>
              <a:cs typeface="Playfair Display"/>
              <a:sym typeface="Playfair Display"/>
            </a:endParaRPr>
          </a:p>
        </p:txBody>
      </p:sp>
      <p:sp>
        <p:nvSpPr>
          <p:cNvPr id="578" name="Google Shape;578;p52"/>
          <p:cNvSpPr txBox="1"/>
          <p:nvPr/>
        </p:nvSpPr>
        <p:spPr>
          <a:xfrm>
            <a:off x="6199100" y="3006950"/>
            <a:ext cx="32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edges</a:t>
            </a:r>
            <a:endParaRPr>
              <a:latin typeface="Playfair Display"/>
              <a:ea typeface="Playfair Display"/>
              <a:cs typeface="Playfair Display"/>
              <a:sym typeface="Playfair Display"/>
            </a:endParaRPr>
          </a:p>
        </p:txBody>
      </p:sp>
      <p:sp>
        <p:nvSpPr>
          <p:cNvPr id="579" name="Google Shape;579;p52"/>
          <p:cNvSpPr txBox="1"/>
          <p:nvPr/>
        </p:nvSpPr>
        <p:spPr>
          <a:xfrm>
            <a:off x="6576450" y="4006925"/>
            <a:ext cx="23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Directed or Undirected </a:t>
            </a:r>
            <a:endParaRPr>
              <a:latin typeface="Playfair Display"/>
              <a:ea typeface="Playfair Display"/>
              <a:cs typeface="Playfair Display"/>
              <a:sym typeface="Playfair Displ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3"/>
          <p:cNvSpPr txBox="1"/>
          <p:nvPr>
            <p:ph idx="1" type="body"/>
          </p:nvPr>
        </p:nvSpPr>
        <p:spPr>
          <a:xfrm>
            <a:off x="131225" y="633325"/>
            <a:ext cx="5627700" cy="43479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AutoNum type="arabicPeriod"/>
            </a:pPr>
            <a:r>
              <a:rPr b="1" lang="en"/>
              <a:t>Attractive Force</a:t>
            </a:r>
            <a:r>
              <a:rPr lang="en"/>
              <a:t>: This force pulls connected nodes closer together, encouraging them to be near each other. It helps maintain the connections and cohesion within the graph.</a:t>
            </a:r>
            <a:endParaRPr/>
          </a:p>
          <a:p>
            <a:pPr indent="-317182" lvl="0" marL="457200" rtl="0" algn="l">
              <a:spcBef>
                <a:spcPts val="0"/>
              </a:spcBef>
              <a:spcAft>
                <a:spcPts val="0"/>
              </a:spcAft>
              <a:buSzPct val="100000"/>
              <a:buAutoNum type="arabicPeriod"/>
            </a:pPr>
            <a:r>
              <a:rPr b="1" lang="en"/>
              <a:t>Repulsive Force</a:t>
            </a:r>
            <a:r>
              <a:rPr lang="en"/>
              <a:t>: This force pushes nodes apart, preventing them from being too close to each other. It helps to avoid node overlap and maintain a visually balanced layout.</a:t>
            </a:r>
            <a:endParaRPr/>
          </a:p>
          <a:p>
            <a:pPr indent="-317182" lvl="0" marL="457200" rtl="0" algn="l">
              <a:spcBef>
                <a:spcPts val="0"/>
              </a:spcBef>
              <a:spcAft>
                <a:spcPts val="0"/>
              </a:spcAft>
              <a:buSzPct val="100000"/>
              <a:buAutoNum type="arabicPeriod"/>
            </a:pPr>
            <a:r>
              <a:rPr b="1" lang="en"/>
              <a:t>Link Force</a:t>
            </a:r>
            <a:r>
              <a:rPr lang="en"/>
              <a:t>: This force acts along the links between nodes, influencing their length and tension. It helps maintain the desired link distance and can simulate springs or elastic connections.</a:t>
            </a:r>
            <a:endParaRPr/>
          </a:p>
          <a:p>
            <a:pPr indent="0" lvl="0" marL="0" rtl="0" algn="l">
              <a:spcBef>
                <a:spcPts val="1200"/>
              </a:spcBef>
              <a:spcAft>
                <a:spcPts val="0"/>
              </a:spcAft>
              <a:buNone/>
            </a:pPr>
            <a:r>
              <a:rPr lang="en"/>
              <a:t>The force simulation algorithm iteratively calculates and updates the forces acting on each node based on these principles. </a:t>
            </a:r>
            <a:endParaRPr/>
          </a:p>
          <a:p>
            <a:pPr indent="0" lvl="0" marL="0" rtl="0" algn="l">
              <a:spcBef>
                <a:spcPts val="1200"/>
              </a:spcBef>
              <a:spcAft>
                <a:spcPts val="0"/>
              </a:spcAft>
              <a:buNone/>
            </a:pPr>
            <a:r>
              <a:rPr lang="en"/>
              <a:t>The forces are then applied to the nodes, causing them to move in response. </a:t>
            </a:r>
            <a:endParaRPr/>
          </a:p>
          <a:p>
            <a:pPr indent="0" lvl="0" marL="0" rtl="0" algn="l">
              <a:spcBef>
                <a:spcPts val="1200"/>
              </a:spcBef>
              <a:spcAft>
                <a:spcPts val="0"/>
              </a:spcAft>
              <a:buClr>
                <a:schemeClr val="dk2"/>
              </a:buClr>
              <a:buSzPct val="61111"/>
              <a:buFont typeface="Arial"/>
              <a:buNone/>
            </a:pPr>
            <a:r>
              <a:rPr lang="en"/>
              <a:t>This iterative process continues until the forces reach an equilibrium, resulting in a stable layout.</a:t>
            </a:r>
            <a:endParaRPr/>
          </a:p>
          <a:p>
            <a:pPr indent="0" lvl="0" marL="0" rtl="0" algn="l">
              <a:spcBef>
                <a:spcPts val="1200"/>
              </a:spcBef>
              <a:spcAft>
                <a:spcPts val="1200"/>
              </a:spcAft>
              <a:buNone/>
            </a:pPr>
            <a:r>
              <a:t/>
            </a:r>
            <a:endParaRPr/>
          </a:p>
        </p:txBody>
      </p:sp>
      <p:sp>
        <p:nvSpPr>
          <p:cNvPr id="585" name="Google Shape;585;p5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&amp; Trees</a:t>
            </a:r>
            <a:endParaRPr/>
          </a:p>
        </p:txBody>
      </p:sp>
      <p:sp>
        <p:nvSpPr>
          <p:cNvPr id="586" name="Google Shape;586;p53"/>
          <p:cNvSpPr txBox="1"/>
          <p:nvPr/>
        </p:nvSpPr>
        <p:spPr>
          <a:xfrm>
            <a:off x="6026625" y="758275"/>
            <a:ext cx="2616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UBC-InfoVis/2021-436V-examples: d3-force-directed-graph - CodeSandbox</a:t>
            </a:r>
            <a:endParaRPr/>
          </a:p>
        </p:txBody>
      </p:sp>
      <p:pic>
        <p:nvPicPr>
          <p:cNvPr id="587" name="Google Shape;587;p53"/>
          <p:cNvPicPr preferRelativeResize="0"/>
          <p:nvPr/>
        </p:nvPicPr>
        <p:blipFill>
          <a:blip r:embed="rId4">
            <a:alphaModFix/>
          </a:blip>
          <a:stretch>
            <a:fillRect/>
          </a:stretch>
        </p:blipFill>
        <p:spPr>
          <a:xfrm>
            <a:off x="5831625" y="1504950"/>
            <a:ext cx="3006900" cy="298491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&amp; Trees</a:t>
            </a:r>
            <a:endParaRPr/>
          </a:p>
        </p:txBody>
      </p:sp>
      <p:sp>
        <p:nvSpPr>
          <p:cNvPr id="593" name="Google Shape;593;p54"/>
          <p:cNvSpPr txBox="1"/>
          <p:nvPr>
            <p:ph idx="1" type="body"/>
          </p:nvPr>
        </p:nvSpPr>
        <p:spPr>
          <a:xfrm>
            <a:off x="147625" y="710550"/>
            <a:ext cx="4931100" cy="42378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Introduction to D3 Dendrogram</a:t>
            </a:r>
            <a:endParaRPr/>
          </a:p>
          <a:p>
            <a:pPr indent="-297497" lvl="1" marL="914400" rtl="0" algn="l">
              <a:spcBef>
                <a:spcPts val="0"/>
              </a:spcBef>
              <a:spcAft>
                <a:spcPts val="0"/>
              </a:spcAft>
              <a:buSzPct val="100000"/>
              <a:buChar char="●"/>
            </a:pPr>
            <a:r>
              <a:rPr lang="en"/>
              <a:t>Dendrograms are hierarchical tree diagrams that represent relationships between entities.</a:t>
            </a:r>
            <a:endParaRPr/>
          </a:p>
          <a:p>
            <a:pPr indent="-297497" lvl="1" marL="914400" rtl="0" algn="l">
              <a:spcBef>
                <a:spcPts val="0"/>
              </a:spcBef>
              <a:spcAft>
                <a:spcPts val="0"/>
              </a:spcAft>
              <a:buSzPct val="100000"/>
              <a:buChar char="●"/>
            </a:pPr>
            <a:r>
              <a:rPr lang="en"/>
              <a:t>D3.js provides powerful tools for creating interactive and visually appealing dendrograms.</a:t>
            </a:r>
            <a:endParaRPr/>
          </a:p>
          <a:p>
            <a:pPr indent="-317182" lvl="0" marL="457200" rtl="0" algn="l">
              <a:spcBef>
                <a:spcPts val="0"/>
              </a:spcBef>
              <a:spcAft>
                <a:spcPts val="0"/>
              </a:spcAft>
              <a:buSzPct val="100000"/>
              <a:buChar char="●"/>
            </a:pPr>
            <a:r>
              <a:rPr lang="en"/>
              <a:t>Key Features of D3 Dendrogram</a:t>
            </a:r>
            <a:endParaRPr/>
          </a:p>
          <a:p>
            <a:pPr indent="-297497" lvl="1" marL="914400" rtl="0" algn="l">
              <a:spcBef>
                <a:spcPts val="0"/>
              </a:spcBef>
              <a:spcAft>
                <a:spcPts val="0"/>
              </a:spcAft>
              <a:buSzPct val="100000"/>
              <a:buChar char="●"/>
            </a:pPr>
            <a:r>
              <a:rPr lang="en"/>
              <a:t>Hierarchical Data Representation: Dendrograms excel at visualizing hierarchical relationships and tree structures.</a:t>
            </a:r>
            <a:endParaRPr/>
          </a:p>
          <a:p>
            <a:pPr indent="-297497" lvl="1" marL="914400" rtl="0" algn="l">
              <a:spcBef>
                <a:spcPts val="0"/>
              </a:spcBef>
              <a:spcAft>
                <a:spcPts val="0"/>
              </a:spcAft>
              <a:buSzPct val="100000"/>
              <a:buChar char="●"/>
            </a:pPr>
            <a:r>
              <a:rPr lang="en"/>
              <a:t>Customizable Visual Elements: D3 Dendrogram allows customization of node shapes, colors, labels, and other visual attributes.</a:t>
            </a:r>
            <a:endParaRPr/>
          </a:p>
          <a:p>
            <a:pPr indent="-297497" lvl="1" marL="914400" rtl="0" algn="l">
              <a:spcBef>
                <a:spcPts val="0"/>
              </a:spcBef>
              <a:spcAft>
                <a:spcPts val="0"/>
              </a:spcAft>
              <a:buSzPct val="100000"/>
              <a:buChar char="●"/>
            </a:pPr>
            <a:r>
              <a:rPr lang="en"/>
              <a:t>Interactive Exploration: Dendrograms created with D3.js offer interactive features like zooming, panning, and node collapsing/expanding.</a:t>
            </a:r>
            <a:endParaRPr/>
          </a:p>
          <a:p>
            <a:pPr indent="-317182" lvl="0" marL="457200" rtl="0" algn="l">
              <a:spcBef>
                <a:spcPts val="0"/>
              </a:spcBef>
              <a:spcAft>
                <a:spcPts val="0"/>
              </a:spcAft>
              <a:buSzPct val="100000"/>
              <a:buChar char="●"/>
            </a:pPr>
            <a:r>
              <a:rPr lang="en"/>
              <a:t>Building a D3 Dendrogram</a:t>
            </a:r>
            <a:endParaRPr/>
          </a:p>
          <a:p>
            <a:pPr indent="-297497" lvl="1" marL="914400" rtl="0" algn="l">
              <a:spcBef>
                <a:spcPts val="0"/>
              </a:spcBef>
              <a:spcAft>
                <a:spcPts val="0"/>
              </a:spcAft>
              <a:buSzPct val="100000"/>
              <a:buChar char="●"/>
            </a:pPr>
            <a:r>
              <a:rPr b="1" lang="en"/>
              <a:t>Data Preprocessing</a:t>
            </a:r>
            <a:r>
              <a:rPr lang="en"/>
              <a:t>: Prepare the hierarchical data structure in a format compatible with D3 dendrogram requirements.</a:t>
            </a:r>
            <a:endParaRPr/>
          </a:p>
          <a:p>
            <a:pPr indent="-297497" lvl="1" marL="914400" rtl="0" algn="l">
              <a:spcBef>
                <a:spcPts val="0"/>
              </a:spcBef>
              <a:spcAft>
                <a:spcPts val="0"/>
              </a:spcAft>
              <a:buSzPct val="100000"/>
              <a:buChar char="●"/>
            </a:pPr>
            <a:r>
              <a:rPr b="1" lang="en"/>
              <a:t>Layout Configuration</a:t>
            </a:r>
            <a:r>
              <a:rPr lang="en"/>
              <a:t>: Define the size, spacing, and orientation of the dendrogram layout.</a:t>
            </a:r>
            <a:endParaRPr/>
          </a:p>
          <a:p>
            <a:pPr indent="-297497" lvl="1" marL="914400" rtl="0" algn="l">
              <a:spcBef>
                <a:spcPts val="0"/>
              </a:spcBef>
              <a:spcAft>
                <a:spcPts val="0"/>
              </a:spcAft>
              <a:buSzPct val="100000"/>
              <a:buChar char="●"/>
            </a:pPr>
            <a:r>
              <a:rPr b="1" lang="en"/>
              <a:t>Data Binding and Visualization</a:t>
            </a:r>
            <a:r>
              <a:rPr lang="en"/>
              <a:t>: Bind the processed hierarchical data to DOM elements, create SVG elements for nodes and branches, and apply visual attributes and interactivity.</a:t>
            </a:r>
            <a:endParaRPr/>
          </a:p>
        </p:txBody>
      </p:sp>
      <p:pic>
        <p:nvPicPr>
          <p:cNvPr id="594" name="Google Shape;594;p54"/>
          <p:cNvPicPr preferRelativeResize="0"/>
          <p:nvPr/>
        </p:nvPicPr>
        <p:blipFill>
          <a:blip r:embed="rId3">
            <a:alphaModFix/>
          </a:blip>
          <a:stretch>
            <a:fillRect/>
          </a:stretch>
        </p:blipFill>
        <p:spPr>
          <a:xfrm>
            <a:off x="5033200" y="935125"/>
            <a:ext cx="4110800" cy="1636625"/>
          </a:xfrm>
          <a:prstGeom prst="rect">
            <a:avLst/>
          </a:prstGeom>
          <a:noFill/>
          <a:ln>
            <a:noFill/>
          </a:ln>
        </p:spPr>
      </p:pic>
      <p:pic>
        <p:nvPicPr>
          <p:cNvPr id="595" name="Google Shape;595;p54"/>
          <p:cNvPicPr preferRelativeResize="0"/>
          <p:nvPr/>
        </p:nvPicPr>
        <p:blipFill>
          <a:blip r:embed="rId4">
            <a:alphaModFix/>
          </a:blip>
          <a:stretch>
            <a:fillRect/>
          </a:stretch>
        </p:blipFill>
        <p:spPr>
          <a:xfrm>
            <a:off x="6077525" y="2681400"/>
            <a:ext cx="2443079" cy="2266950"/>
          </a:xfrm>
          <a:prstGeom prst="rect">
            <a:avLst/>
          </a:prstGeom>
          <a:noFill/>
          <a:ln>
            <a:noFill/>
          </a:ln>
        </p:spPr>
      </p:pic>
      <p:sp>
        <p:nvSpPr>
          <p:cNvPr id="596" name="Google Shape;596;p54"/>
          <p:cNvSpPr txBox="1"/>
          <p:nvPr/>
        </p:nvSpPr>
        <p:spPr>
          <a:xfrm>
            <a:off x="5799050" y="24035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Most basic radial dendrogram in d3.js (d3-graph-gallery.com)</a:t>
            </a:r>
            <a:endParaRPr/>
          </a:p>
        </p:txBody>
      </p:sp>
      <p:sp>
        <p:nvSpPr>
          <p:cNvPr id="597" name="Google Shape;597;p54"/>
          <p:cNvSpPr txBox="1"/>
          <p:nvPr/>
        </p:nvSpPr>
        <p:spPr>
          <a:xfrm>
            <a:off x="5258350" y="6726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d3-shape/README.md at v3.2.0 · d3/d3-shape · GitHub</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55"/>
          <p:cNvPicPr preferRelativeResize="0"/>
          <p:nvPr/>
        </p:nvPicPr>
        <p:blipFill>
          <a:blip r:embed="rId3">
            <a:alphaModFix/>
          </a:blip>
          <a:stretch>
            <a:fillRect/>
          </a:stretch>
        </p:blipFill>
        <p:spPr>
          <a:xfrm>
            <a:off x="321125" y="1732600"/>
            <a:ext cx="3320600" cy="3348750"/>
          </a:xfrm>
          <a:prstGeom prst="rect">
            <a:avLst/>
          </a:prstGeom>
          <a:noFill/>
          <a:ln>
            <a:noFill/>
          </a:ln>
        </p:spPr>
      </p:pic>
      <p:sp>
        <p:nvSpPr>
          <p:cNvPr id="603" name="Google Shape;603;p5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&amp; Trees</a:t>
            </a:r>
            <a:endParaRPr/>
          </a:p>
        </p:txBody>
      </p:sp>
      <p:sp>
        <p:nvSpPr>
          <p:cNvPr id="604" name="Google Shape;604;p55"/>
          <p:cNvSpPr/>
          <p:nvPr/>
        </p:nvSpPr>
        <p:spPr>
          <a:xfrm>
            <a:off x="402775" y="1059900"/>
            <a:ext cx="2387100" cy="623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605" name="Google Shape;605;p55"/>
          <p:cNvSpPr/>
          <p:nvPr/>
        </p:nvSpPr>
        <p:spPr>
          <a:xfrm>
            <a:off x="2876725" y="2459325"/>
            <a:ext cx="2387100" cy="6234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Layout Configuration</a:t>
            </a:r>
            <a:endParaRPr>
              <a:solidFill>
                <a:schemeClr val="lt1"/>
              </a:solidFill>
            </a:endParaRPr>
          </a:p>
        </p:txBody>
      </p:sp>
      <p:sp>
        <p:nvSpPr>
          <p:cNvPr id="606" name="Google Shape;606;p55"/>
          <p:cNvSpPr/>
          <p:nvPr/>
        </p:nvSpPr>
        <p:spPr>
          <a:xfrm>
            <a:off x="5825375" y="3765350"/>
            <a:ext cx="2387100" cy="623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Binding and Visualization</a:t>
            </a:r>
            <a:endParaRPr/>
          </a:p>
        </p:txBody>
      </p:sp>
      <p:pic>
        <p:nvPicPr>
          <p:cNvPr id="607" name="Google Shape;607;p55"/>
          <p:cNvPicPr preferRelativeResize="0"/>
          <p:nvPr/>
        </p:nvPicPr>
        <p:blipFill rotWithShape="1">
          <a:blip r:embed="rId4">
            <a:alphaModFix/>
          </a:blip>
          <a:srcRect b="0" l="0" r="7244" t="0"/>
          <a:stretch/>
        </p:blipFill>
        <p:spPr>
          <a:xfrm>
            <a:off x="3141166" y="3846500"/>
            <a:ext cx="2320324" cy="873325"/>
          </a:xfrm>
          <a:prstGeom prst="rect">
            <a:avLst/>
          </a:prstGeom>
          <a:noFill/>
          <a:ln>
            <a:noFill/>
          </a:ln>
        </p:spPr>
      </p:pic>
      <p:pic>
        <p:nvPicPr>
          <p:cNvPr id="608" name="Google Shape;608;p55"/>
          <p:cNvPicPr preferRelativeResize="0"/>
          <p:nvPr/>
        </p:nvPicPr>
        <p:blipFill>
          <a:blip r:embed="rId5">
            <a:alphaModFix/>
          </a:blip>
          <a:stretch>
            <a:fillRect/>
          </a:stretch>
        </p:blipFill>
        <p:spPr>
          <a:xfrm>
            <a:off x="3731600" y="75500"/>
            <a:ext cx="1680800" cy="1906675"/>
          </a:xfrm>
          <a:prstGeom prst="rect">
            <a:avLst/>
          </a:prstGeom>
          <a:noFill/>
          <a:ln>
            <a:noFill/>
          </a:ln>
        </p:spPr>
      </p:pic>
      <p:sp>
        <p:nvSpPr>
          <p:cNvPr id="609" name="Google Shape;609;p55"/>
          <p:cNvSpPr txBox="1"/>
          <p:nvPr/>
        </p:nvSpPr>
        <p:spPr>
          <a:xfrm>
            <a:off x="5357600" y="761050"/>
            <a:ext cx="2936700" cy="3387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45000"/>
              </a:lnSpc>
              <a:spcBef>
                <a:spcPts val="0"/>
              </a:spcBef>
              <a:spcAft>
                <a:spcPts val="0"/>
              </a:spcAft>
              <a:buNone/>
            </a:pPr>
            <a:r>
              <a:rPr lang="en" sz="1000">
                <a:solidFill>
                  <a:srgbClr val="1F2328"/>
                </a:solidFill>
                <a:latin typeface="Consolas"/>
                <a:ea typeface="Consolas"/>
                <a:cs typeface="Consolas"/>
                <a:sym typeface="Consolas"/>
              </a:rPr>
              <a:t>const data = d3.hierarchy(rawData);</a:t>
            </a:r>
            <a:endParaRPr sz="1000">
              <a:solidFill>
                <a:srgbClr val="1F2328"/>
              </a:solidFill>
              <a:latin typeface="Consolas"/>
              <a:ea typeface="Consolas"/>
              <a:cs typeface="Consolas"/>
              <a:sym typeface="Consolas"/>
            </a:endParaRPr>
          </a:p>
        </p:txBody>
      </p:sp>
      <p:sp>
        <p:nvSpPr>
          <p:cNvPr id="610" name="Google Shape;610;p55"/>
          <p:cNvSpPr txBox="1"/>
          <p:nvPr/>
        </p:nvSpPr>
        <p:spPr>
          <a:xfrm>
            <a:off x="5461500" y="2394575"/>
            <a:ext cx="30000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F2328"/>
              </a:buClr>
              <a:buSzPts val="1200"/>
              <a:buChar char="●"/>
            </a:pPr>
            <a:r>
              <a:rPr i="1" lang="en" sz="1200">
                <a:solidFill>
                  <a:srgbClr val="1F2328"/>
                </a:solidFill>
                <a:highlight>
                  <a:srgbClr val="FFFFFF"/>
                </a:highlight>
              </a:rPr>
              <a:t>node</a:t>
            </a:r>
            <a:r>
              <a:rPr lang="en" sz="1200">
                <a:solidFill>
                  <a:srgbClr val="1F2328"/>
                </a:solidFill>
                <a:highlight>
                  <a:srgbClr val="FFFFFF"/>
                </a:highlight>
              </a:rPr>
              <a:t>.x - the </a:t>
            </a:r>
            <a:r>
              <a:rPr i="1" lang="en" sz="1200">
                <a:solidFill>
                  <a:srgbClr val="1F2328"/>
                </a:solidFill>
                <a:highlight>
                  <a:srgbClr val="FFFFFF"/>
                </a:highlight>
              </a:rPr>
              <a:t>x</a:t>
            </a:r>
            <a:r>
              <a:rPr lang="en" sz="1200">
                <a:solidFill>
                  <a:srgbClr val="1F2328"/>
                </a:solidFill>
                <a:highlight>
                  <a:srgbClr val="FFFFFF"/>
                </a:highlight>
              </a:rPr>
              <a:t>-coordinate of the node</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i="1" lang="en" sz="1200">
                <a:solidFill>
                  <a:srgbClr val="1F2328"/>
                </a:solidFill>
                <a:highlight>
                  <a:srgbClr val="FFFFFF"/>
                </a:highlight>
              </a:rPr>
              <a:t>node</a:t>
            </a:r>
            <a:r>
              <a:rPr lang="en" sz="1200">
                <a:solidFill>
                  <a:srgbClr val="1F2328"/>
                </a:solidFill>
                <a:highlight>
                  <a:srgbClr val="FFFFFF"/>
                </a:highlight>
              </a:rPr>
              <a:t>.y - the </a:t>
            </a:r>
            <a:r>
              <a:rPr i="1" lang="en" sz="1200">
                <a:solidFill>
                  <a:srgbClr val="1F2328"/>
                </a:solidFill>
                <a:highlight>
                  <a:srgbClr val="FFFFFF"/>
                </a:highlight>
              </a:rPr>
              <a:t>y</a:t>
            </a:r>
            <a:r>
              <a:rPr lang="en" sz="1200">
                <a:solidFill>
                  <a:srgbClr val="1F2328"/>
                </a:solidFill>
                <a:highlight>
                  <a:srgbClr val="FFFFFF"/>
                </a:highlight>
              </a:rPr>
              <a:t>-coordinate of the node</a:t>
            </a:r>
            <a:endParaRPr sz="1200">
              <a:solidFill>
                <a:srgbClr val="1F2328"/>
              </a:solidFill>
              <a:highlight>
                <a:srgbClr val="FFFFFF"/>
              </a:highlight>
            </a:endParaRPr>
          </a:p>
        </p:txBody>
      </p:sp>
      <p:sp>
        <p:nvSpPr>
          <p:cNvPr id="611" name="Google Shape;611;p55"/>
          <p:cNvSpPr txBox="1"/>
          <p:nvPr/>
        </p:nvSpPr>
        <p:spPr>
          <a:xfrm>
            <a:off x="5613150" y="19361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d3-hierarchy/README.md at v3.1.2 · d3/d3-hierarchy · GitHub</a:t>
            </a:r>
            <a:endParaRPr/>
          </a:p>
        </p:txBody>
      </p:sp>
      <p:cxnSp>
        <p:nvCxnSpPr>
          <p:cNvPr id="612" name="Google Shape;612;p55"/>
          <p:cNvCxnSpPr>
            <a:endCxn id="608" idx="1"/>
          </p:cNvCxnSpPr>
          <p:nvPr/>
        </p:nvCxnSpPr>
        <p:spPr>
          <a:xfrm flipH="1" rot="10800000">
            <a:off x="2978600" y="1028838"/>
            <a:ext cx="753000" cy="301800"/>
          </a:xfrm>
          <a:prstGeom prst="straightConnector1">
            <a:avLst/>
          </a:prstGeom>
          <a:noFill/>
          <a:ln cap="flat" cmpd="sng" w="9525">
            <a:solidFill>
              <a:schemeClr val="dk2"/>
            </a:solidFill>
            <a:prstDash val="solid"/>
            <a:round/>
            <a:headEnd len="med" w="med" type="none"/>
            <a:tailEnd len="med" w="med" type="triangle"/>
          </a:ln>
        </p:spPr>
      </p:cxnSp>
      <p:cxnSp>
        <p:nvCxnSpPr>
          <p:cNvPr id="613" name="Google Shape;613;p55"/>
          <p:cNvCxnSpPr>
            <a:stCxn id="606" idx="1"/>
            <a:endCxn id="602" idx="3"/>
          </p:cNvCxnSpPr>
          <p:nvPr/>
        </p:nvCxnSpPr>
        <p:spPr>
          <a:xfrm rot="10800000">
            <a:off x="3641675" y="3406850"/>
            <a:ext cx="2183700" cy="670200"/>
          </a:xfrm>
          <a:prstGeom prst="straightConnector1">
            <a:avLst/>
          </a:prstGeom>
          <a:noFill/>
          <a:ln cap="flat" cmpd="sng" w="9525">
            <a:solidFill>
              <a:schemeClr val="dk2"/>
            </a:solidFill>
            <a:prstDash val="solid"/>
            <a:round/>
            <a:headEnd len="med" w="med" type="none"/>
            <a:tailEnd len="med" w="med" type="triangle"/>
          </a:ln>
        </p:spPr>
      </p:cxnSp>
      <p:sp>
        <p:nvSpPr>
          <p:cNvPr id="614" name="Google Shape;614;p55"/>
          <p:cNvSpPr txBox="1"/>
          <p:nvPr/>
        </p:nvSpPr>
        <p:spPr>
          <a:xfrm>
            <a:off x="5825375" y="43887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UBC-InfoVis/2021-436V-examples: d3-tidy-tree - CodeSandbox</a:t>
            </a:r>
            <a:endParaRPr/>
          </a:p>
        </p:txBody>
      </p:sp>
      <p:sp>
        <p:nvSpPr>
          <p:cNvPr id="615" name="Google Shape;615;p55"/>
          <p:cNvSpPr/>
          <p:nvPr/>
        </p:nvSpPr>
        <p:spPr>
          <a:xfrm rot="5400000">
            <a:off x="5570858" y="1345314"/>
            <a:ext cx="582300" cy="572700"/>
          </a:xfrm>
          <a:prstGeom prst="bentArrow">
            <a:avLst>
              <a:gd fmla="val 25000" name="adj1"/>
              <a:gd fmla="val 25000" name="adj2"/>
              <a:gd fmla="val 25000" name="adj3"/>
              <a:gd fmla="val 43750" name="adj4"/>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5"/>
          <p:cNvSpPr/>
          <p:nvPr/>
        </p:nvSpPr>
        <p:spPr>
          <a:xfrm rot="3194887">
            <a:off x="2683433" y="1894994"/>
            <a:ext cx="582601" cy="35262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5"/>
          <p:cNvSpPr/>
          <p:nvPr/>
        </p:nvSpPr>
        <p:spPr>
          <a:xfrm rot="3194887">
            <a:off x="5108158" y="3288307"/>
            <a:ext cx="582601" cy="35262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56"/>
          <p:cNvPicPr preferRelativeResize="0"/>
          <p:nvPr/>
        </p:nvPicPr>
        <p:blipFill>
          <a:blip r:embed="rId3">
            <a:alphaModFix/>
          </a:blip>
          <a:stretch>
            <a:fillRect/>
          </a:stretch>
        </p:blipFill>
        <p:spPr>
          <a:xfrm>
            <a:off x="6242500" y="2922525"/>
            <a:ext cx="2831501" cy="2123626"/>
          </a:xfrm>
          <a:prstGeom prst="rect">
            <a:avLst/>
          </a:prstGeom>
          <a:noFill/>
          <a:ln>
            <a:noFill/>
          </a:ln>
        </p:spPr>
      </p:pic>
      <p:sp>
        <p:nvSpPr>
          <p:cNvPr id="623" name="Google Shape;623;p5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ScrollyTelling</a:t>
            </a:r>
            <a:endParaRPr/>
          </a:p>
        </p:txBody>
      </p:sp>
      <p:sp>
        <p:nvSpPr>
          <p:cNvPr id="624" name="Google Shape;624;p56"/>
          <p:cNvSpPr txBox="1"/>
          <p:nvPr>
            <p:ph idx="1" type="body"/>
          </p:nvPr>
        </p:nvSpPr>
        <p:spPr>
          <a:xfrm>
            <a:off x="103700" y="662250"/>
            <a:ext cx="7662900" cy="4383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solidFill>
                  <a:srgbClr val="4A86E8"/>
                </a:solidFill>
              </a:rPr>
              <a:t>Scrollytelling </a:t>
            </a:r>
            <a:r>
              <a:rPr lang="en"/>
              <a:t>is a technique that combines storytelling and </a:t>
            </a:r>
            <a:r>
              <a:rPr lang="en">
                <a:solidFill>
                  <a:srgbClr val="FF0000"/>
                </a:solidFill>
              </a:rPr>
              <a:t>data visualization in a scrolling narrative format</a:t>
            </a:r>
            <a:r>
              <a:rPr lang="en"/>
              <a:t>. </a:t>
            </a:r>
            <a:endParaRPr/>
          </a:p>
          <a:p>
            <a:pPr indent="-334327" lvl="0" marL="457200" rtl="0" algn="l">
              <a:spcBef>
                <a:spcPts val="0"/>
              </a:spcBef>
              <a:spcAft>
                <a:spcPts val="0"/>
              </a:spcAft>
              <a:buSzPct val="100000"/>
              <a:buChar char="●"/>
            </a:pPr>
            <a:r>
              <a:rPr lang="en"/>
              <a:t>Key Features: </a:t>
            </a:r>
            <a:endParaRPr/>
          </a:p>
          <a:p>
            <a:pPr indent="-310832" lvl="1" marL="914400" rtl="0" algn="l">
              <a:spcBef>
                <a:spcPts val="0"/>
              </a:spcBef>
              <a:spcAft>
                <a:spcPts val="0"/>
              </a:spcAft>
              <a:buSzPct val="100000"/>
              <a:buChar char="○"/>
            </a:pPr>
            <a:r>
              <a:rPr b="1" lang="en"/>
              <a:t>Sequential Presentation</a:t>
            </a:r>
            <a:r>
              <a:rPr lang="en"/>
              <a:t>: Content is divided into scenes or sections. </a:t>
            </a:r>
            <a:endParaRPr/>
          </a:p>
          <a:p>
            <a:pPr indent="-310832" lvl="1" marL="914400" rtl="0" algn="l">
              <a:spcBef>
                <a:spcPts val="0"/>
              </a:spcBef>
              <a:spcAft>
                <a:spcPts val="0"/>
              </a:spcAft>
              <a:buSzPct val="100000"/>
              <a:buChar char="○"/>
            </a:pPr>
            <a:r>
              <a:rPr b="1" lang="en"/>
              <a:t>Scroll-Triggered Animations</a:t>
            </a:r>
            <a:r>
              <a:rPr lang="en"/>
              <a:t>: Each scene is revealed or animated as the user scrolls. </a:t>
            </a:r>
            <a:endParaRPr/>
          </a:p>
          <a:p>
            <a:pPr indent="-310832" lvl="1" marL="914400" rtl="0" algn="l">
              <a:spcBef>
                <a:spcPts val="0"/>
              </a:spcBef>
              <a:spcAft>
                <a:spcPts val="0"/>
              </a:spcAft>
              <a:buSzPct val="100000"/>
              <a:buChar char="○"/>
            </a:pPr>
            <a:r>
              <a:rPr b="1" lang="en"/>
              <a:t>Interactive Elements</a:t>
            </a:r>
            <a:r>
              <a:rPr lang="en"/>
              <a:t>: Users can interact with the content and explore data visualizations. </a:t>
            </a:r>
            <a:endParaRPr/>
          </a:p>
          <a:p>
            <a:pPr indent="-310832" lvl="1" marL="914400" rtl="0" algn="l">
              <a:spcBef>
                <a:spcPts val="0"/>
              </a:spcBef>
              <a:spcAft>
                <a:spcPts val="0"/>
              </a:spcAft>
              <a:buSzPct val="100000"/>
              <a:buChar char="○"/>
            </a:pPr>
            <a:r>
              <a:rPr b="1" lang="en"/>
              <a:t>Engaging User Experience</a:t>
            </a:r>
            <a:r>
              <a:rPr lang="en"/>
              <a:t>: Combines narrative storytelling with data-driven visuals. </a:t>
            </a:r>
            <a:endParaRPr/>
          </a:p>
          <a:p>
            <a:pPr indent="-334327" lvl="0" marL="457200" rtl="0" algn="l">
              <a:spcBef>
                <a:spcPts val="0"/>
              </a:spcBef>
              <a:spcAft>
                <a:spcPts val="0"/>
              </a:spcAft>
              <a:buSzPct val="100000"/>
              <a:buChar char="●"/>
            </a:pPr>
            <a:r>
              <a:rPr lang="en"/>
              <a:t>Benefits of Scrollytelling: </a:t>
            </a:r>
            <a:endParaRPr/>
          </a:p>
          <a:p>
            <a:pPr indent="-310832" lvl="1" marL="914400" rtl="0" algn="l">
              <a:spcBef>
                <a:spcPts val="0"/>
              </a:spcBef>
              <a:spcAft>
                <a:spcPts val="0"/>
              </a:spcAft>
              <a:buSzPct val="100000"/>
              <a:buChar char="○"/>
            </a:pPr>
            <a:r>
              <a:rPr b="1" lang="en"/>
              <a:t>Enhanced Storytelling</a:t>
            </a:r>
            <a:r>
              <a:rPr lang="en"/>
              <a:t>: Presents information in a cohesive and engaging narrative. </a:t>
            </a:r>
            <a:endParaRPr/>
          </a:p>
          <a:p>
            <a:pPr indent="-310832" lvl="1" marL="914400" rtl="0" algn="l">
              <a:spcBef>
                <a:spcPts val="0"/>
              </a:spcBef>
              <a:spcAft>
                <a:spcPts val="0"/>
              </a:spcAft>
              <a:buSzPct val="100000"/>
              <a:buChar char="○"/>
            </a:pPr>
            <a:r>
              <a:rPr b="1" lang="en"/>
              <a:t>Data Exploration</a:t>
            </a:r>
            <a:r>
              <a:rPr lang="en"/>
              <a:t>: Allows users to interactively explore data visualizations. </a:t>
            </a:r>
            <a:endParaRPr/>
          </a:p>
          <a:p>
            <a:pPr indent="-310832" lvl="1" marL="914400" rtl="0" algn="l">
              <a:spcBef>
                <a:spcPts val="0"/>
              </a:spcBef>
              <a:spcAft>
                <a:spcPts val="0"/>
              </a:spcAft>
              <a:buSzPct val="100000"/>
              <a:buChar char="○"/>
            </a:pPr>
            <a:r>
              <a:rPr b="1" lang="en"/>
              <a:t>Guided Experience</a:t>
            </a:r>
            <a:r>
              <a:rPr lang="en"/>
              <a:t>: Provides a guided and immersive experience for the audience.</a:t>
            </a:r>
            <a:endParaRPr/>
          </a:p>
          <a:p>
            <a:pPr indent="-334327" lvl="0" marL="457200" rtl="0" algn="l">
              <a:spcBef>
                <a:spcPts val="0"/>
              </a:spcBef>
              <a:spcAft>
                <a:spcPts val="0"/>
              </a:spcAft>
              <a:buSzPct val="100000"/>
              <a:buChar char="●"/>
            </a:pPr>
            <a:r>
              <a:rPr lang="en"/>
              <a:t>Best Practices: </a:t>
            </a:r>
            <a:endParaRPr/>
          </a:p>
          <a:p>
            <a:pPr indent="-310832" lvl="1" marL="914400" rtl="0" algn="l">
              <a:spcBef>
                <a:spcPts val="0"/>
              </a:spcBef>
              <a:spcAft>
                <a:spcPts val="0"/>
              </a:spcAft>
              <a:buSzPct val="100000"/>
              <a:buChar char="○"/>
            </a:pPr>
            <a:r>
              <a:rPr b="1" lang="en"/>
              <a:t>Planning the Narrative</a:t>
            </a:r>
            <a:r>
              <a:rPr lang="en"/>
              <a:t>: Designing a clear and coherent story structure. </a:t>
            </a:r>
            <a:endParaRPr/>
          </a:p>
          <a:p>
            <a:pPr indent="-310832" lvl="1" marL="914400" rtl="0" algn="l">
              <a:spcBef>
                <a:spcPts val="0"/>
              </a:spcBef>
              <a:spcAft>
                <a:spcPts val="0"/>
              </a:spcAft>
              <a:buSzPct val="100000"/>
              <a:buChar char="○"/>
            </a:pPr>
            <a:r>
              <a:rPr b="1" lang="en"/>
              <a:t>Visual Transitions</a:t>
            </a:r>
            <a:r>
              <a:rPr lang="en"/>
              <a:t>: Smooth and well-timed animations between scenes. </a:t>
            </a:r>
            <a:endParaRPr/>
          </a:p>
          <a:p>
            <a:pPr indent="-310832" lvl="1" marL="914400" rtl="0" algn="l">
              <a:spcBef>
                <a:spcPts val="0"/>
              </a:spcBef>
              <a:spcAft>
                <a:spcPts val="0"/>
              </a:spcAft>
              <a:buSzPct val="100000"/>
              <a:buChar char="○"/>
            </a:pPr>
            <a:r>
              <a:rPr b="1" lang="en"/>
              <a:t>Responsiveness</a:t>
            </a:r>
            <a:r>
              <a:rPr lang="en"/>
              <a:t>: Ensuring the scrollytelling experience works well across devices. </a:t>
            </a:r>
            <a:endParaRPr/>
          </a:p>
          <a:p>
            <a:pPr indent="-310832" lvl="1" marL="914400" rtl="0" algn="l">
              <a:spcBef>
                <a:spcPts val="0"/>
              </a:spcBef>
              <a:spcAft>
                <a:spcPts val="0"/>
              </a:spcAft>
              <a:buSzPct val="100000"/>
              <a:buChar char="○"/>
            </a:pPr>
            <a:r>
              <a:rPr b="1" lang="en"/>
              <a:t>User Feedback</a:t>
            </a:r>
            <a:r>
              <a:rPr lang="en"/>
              <a:t>: Providing visual cues to guide users through the narrative. </a:t>
            </a:r>
            <a:endParaRPr/>
          </a:p>
          <a:p>
            <a:pPr indent="-334327" lvl="0" marL="457200" rtl="0" algn="l">
              <a:spcBef>
                <a:spcPts val="0"/>
              </a:spcBef>
              <a:spcAft>
                <a:spcPts val="0"/>
              </a:spcAft>
              <a:buSzPct val="100000"/>
              <a:buChar char="●"/>
            </a:pPr>
            <a:r>
              <a:rPr lang="en"/>
              <a:t>Use Cases: </a:t>
            </a:r>
            <a:endParaRPr/>
          </a:p>
          <a:p>
            <a:pPr indent="-310832" lvl="1" marL="914400" rtl="0" algn="l">
              <a:spcBef>
                <a:spcPts val="0"/>
              </a:spcBef>
              <a:spcAft>
                <a:spcPts val="0"/>
              </a:spcAft>
              <a:buSzPct val="100000"/>
              <a:buChar char="○"/>
            </a:pPr>
            <a:r>
              <a:rPr lang="en"/>
              <a:t>News articles, storytelling websites, data-driven presentations, and more.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7"/>
          <p:cNvSpPr txBox="1"/>
          <p:nvPr>
            <p:ph idx="1" type="body"/>
          </p:nvPr>
        </p:nvSpPr>
        <p:spPr>
          <a:xfrm>
            <a:off x="138300" y="772775"/>
            <a:ext cx="1339200" cy="52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Scroller</a:t>
            </a:r>
            <a:endParaRPr/>
          </a:p>
        </p:txBody>
      </p:sp>
      <p:sp>
        <p:nvSpPr>
          <p:cNvPr id="630" name="Google Shape;630;p5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ScrollyTelling</a:t>
            </a:r>
            <a:endParaRPr/>
          </a:p>
        </p:txBody>
      </p:sp>
      <p:sp>
        <p:nvSpPr>
          <p:cNvPr id="631" name="Google Shape;631;p57"/>
          <p:cNvSpPr txBox="1"/>
          <p:nvPr/>
        </p:nvSpPr>
        <p:spPr>
          <a:xfrm>
            <a:off x="2462550" y="24750"/>
            <a:ext cx="237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So You Want to Build A Scroller - Jim Vallandingham</a:t>
            </a:r>
            <a:endParaRPr/>
          </a:p>
        </p:txBody>
      </p:sp>
      <p:sp>
        <p:nvSpPr>
          <p:cNvPr id="632" name="Google Shape;632;p57"/>
          <p:cNvSpPr txBox="1"/>
          <p:nvPr/>
        </p:nvSpPr>
        <p:spPr>
          <a:xfrm>
            <a:off x="2444550" y="406550"/>
            <a:ext cx="36315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Courier New"/>
                <a:ea typeface="Courier New"/>
                <a:cs typeface="Courier New"/>
                <a:sym typeface="Courier New"/>
              </a:rPr>
              <a:t>function</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position()</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a:t>
            </a:r>
            <a:endParaRPr sz="1200">
              <a:solidFill>
                <a:srgbClr val="222222"/>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2"/>
                </a:solidFill>
                <a:latin typeface="Courier New"/>
                <a:ea typeface="Courier New"/>
                <a:cs typeface="Courier New"/>
                <a:sym typeface="Courier New"/>
              </a:rPr>
              <a:t>var</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pos</a:t>
            </a:r>
            <a:r>
              <a:rPr lang="en" sz="1200">
                <a:solidFill>
                  <a:srgbClr val="222222"/>
                </a:solidFill>
                <a:highlight>
                  <a:srgbClr val="F1F1F1"/>
                </a:highlight>
                <a:latin typeface="Courier New"/>
                <a:ea typeface="Courier New"/>
                <a:cs typeface="Courier New"/>
                <a:sym typeface="Courier New"/>
              </a:rPr>
              <a:t> </a:t>
            </a:r>
            <a:r>
              <a:rPr b="1" lang="en" sz="1200">
                <a:solidFill>
                  <a:schemeClr val="dk2"/>
                </a:solidFill>
                <a:latin typeface="Courier New"/>
                <a:ea typeface="Courier New"/>
                <a:cs typeface="Courier New"/>
                <a:sym typeface="Courier New"/>
              </a:rPr>
              <a:t>=</a:t>
            </a:r>
            <a:r>
              <a:rPr lang="en" sz="1200">
                <a:solidFill>
                  <a:srgbClr val="222222"/>
                </a:solidFill>
                <a:highlight>
                  <a:srgbClr val="F1F1F1"/>
                </a:highlight>
                <a:latin typeface="Courier New"/>
                <a:ea typeface="Courier New"/>
                <a:cs typeface="Courier New"/>
                <a:sym typeface="Courier New"/>
              </a:rPr>
              <a:t> </a:t>
            </a:r>
            <a:r>
              <a:rPr lang="en" sz="1200">
                <a:solidFill>
                  <a:srgbClr val="0086B3"/>
                </a:solidFill>
                <a:latin typeface="Courier New"/>
                <a:ea typeface="Courier New"/>
                <a:cs typeface="Courier New"/>
                <a:sym typeface="Courier New"/>
              </a:rPr>
              <a:t>window</a:t>
            </a:r>
            <a:r>
              <a:rPr lang="en" sz="1200">
                <a:solidFill>
                  <a:srgbClr val="222222"/>
                </a:solidFill>
                <a:latin typeface="Courier New"/>
                <a:ea typeface="Courier New"/>
                <a:cs typeface="Courier New"/>
                <a:sym typeface="Courier New"/>
              </a:rPr>
              <a:t>.pageYOffset</a:t>
            </a:r>
            <a:r>
              <a:rPr lang="en" sz="1200">
                <a:solidFill>
                  <a:srgbClr val="222222"/>
                </a:solidFill>
                <a:highlight>
                  <a:srgbClr val="F1F1F1"/>
                </a:highlight>
                <a:latin typeface="Courier New"/>
                <a:ea typeface="Courier New"/>
                <a:cs typeface="Courier New"/>
                <a:sym typeface="Courier New"/>
              </a:rPr>
              <a:t> </a:t>
            </a:r>
            <a:r>
              <a:rPr b="1" lang="en" sz="1200">
                <a:solidFill>
                  <a:schemeClr val="dk2"/>
                </a:solidFill>
                <a:latin typeface="Courier New"/>
                <a:ea typeface="Courier New"/>
                <a:cs typeface="Courier New"/>
                <a:sym typeface="Courier New"/>
              </a:rPr>
              <a:t>-</a:t>
            </a:r>
            <a:r>
              <a:rPr lang="en" sz="1200">
                <a:solidFill>
                  <a:srgbClr val="222222"/>
                </a:solidFill>
                <a:highlight>
                  <a:srgbClr val="F1F1F1"/>
                </a:highlight>
                <a:latin typeface="Courier New"/>
                <a:ea typeface="Courier New"/>
                <a:cs typeface="Courier New"/>
                <a:sym typeface="Courier New"/>
              </a:rPr>
              <a:t> </a:t>
            </a:r>
            <a:r>
              <a:rPr lang="en" sz="1200">
                <a:solidFill>
                  <a:srgbClr val="009999"/>
                </a:solidFill>
                <a:latin typeface="Courier New"/>
                <a:ea typeface="Courier New"/>
                <a:cs typeface="Courier New"/>
                <a:sym typeface="Courier New"/>
              </a:rPr>
              <a:t>10</a:t>
            </a:r>
            <a:r>
              <a:rPr lang="en" sz="1200">
                <a:solidFill>
                  <a:srgbClr val="222222"/>
                </a:solidFill>
                <a:latin typeface="Courier New"/>
                <a:ea typeface="Courier New"/>
                <a:cs typeface="Courier New"/>
                <a:sym typeface="Courier New"/>
              </a:rPr>
              <a:t>;</a:t>
            </a:r>
            <a:endParaRPr sz="1200">
              <a:solidFill>
                <a:srgbClr val="222222"/>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2"/>
                </a:solidFill>
                <a:latin typeface="Courier New"/>
                <a:ea typeface="Courier New"/>
                <a:cs typeface="Courier New"/>
                <a:sym typeface="Courier New"/>
              </a:rPr>
              <a:t>var</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sectionIndex</a:t>
            </a:r>
            <a:r>
              <a:rPr lang="en" sz="1200">
                <a:solidFill>
                  <a:srgbClr val="222222"/>
                </a:solidFill>
                <a:highlight>
                  <a:srgbClr val="F1F1F1"/>
                </a:highlight>
                <a:latin typeface="Courier New"/>
                <a:ea typeface="Courier New"/>
                <a:cs typeface="Courier New"/>
                <a:sym typeface="Courier New"/>
              </a:rPr>
              <a:t> </a:t>
            </a:r>
            <a:r>
              <a:rPr b="1" lang="en" sz="1200">
                <a:solidFill>
                  <a:schemeClr val="dk2"/>
                </a:solidFill>
                <a:latin typeface="Courier New"/>
                <a:ea typeface="Courier New"/>
                <a:cs typeface="Courier New"/>
                <a:sym typeface="Courier New"/>
              </a:rPr>
              <a:t>=</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d3.bisect(sectionPositions,</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pos);</a:t>
            </a:r>
            <a:endParaRPr sz="1200">
              <a:solidFill>
                <a:srgbClr val="222222"/>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22222"/>
                </a:solidFill>
                <a:latin typeface="Courier New"/>
                <a:ea typeface="Courier New"/>
                <a:cs typeface="Courier New"/>
                <a:sym typeface="Courier New"/>
              </a:rPr>
              <a:t>sectionIndex</a:t>
            </a:r>
            <a:r>
              <a:rPr lang="en" sz="1200">
                <a:solidFill>
                  <a:srgbClr val="222222"/>
                </a:solidFill>
                <a:highlight>
                  <a:srgbClr val="F1F1F1"/>
                </a:highlight>
                <a:latin typeface="Courier New"/>
                <a:ea typeface="Courier New"/>
                <a:cs typeface="Courier New"/>
                <a:sym typeface="Courier New"/>
              </a:rPr>
              <a:t> </a:t>
            </a:r>
            <a:r>
              <a:rPr b="1" lang="en" sz="1200">
                <a:solidFill>
                  <a:schemeClr val="dk2"/>
                </a:solidFill>
                <a:latin typeface="Courier New"/>
                <a:ea typeface="Courier New"/>
                <a:cs typeface="Courier New"/>
                <a:sym typeface="Courier New"/>
              </a:rPr>
              <a:t>=</a:t>
            </a:r>
            <a:r>
              <a:rPr lang="en" sz="1200">
                <a:solidFill>
                  <a:srgbClr val="222222"/>
                </a:solidFill>
                <a:highlight>
                  <a:srgbClr val="F1F1F1"/>
                </a:highlight>
                <a:latin typeface="Courier New"/>
                <a:ea typeface="Courier New"/>
                <a:cs typeface="Courier New"/>
                <a:sym typeface="Courier New"/>
              </a:rPr>
              <a:t> </a:t>
            </a:r>
            <a:r>
              <a:rPr lang="en" sz="1200">
                <a:solidFill>
                  <a:srgbClr val="0086B3"/>
                </a:solidFill>
                <a:latin typeface="Courier New"/>
                <a:ea typeface="Courier New"/>
                <a:cs typeface="Courier New"/>
                <a:sym typeface="Courier New"/>
              </a:rPr>
              <a:t>Math</a:t>
            </a:r>
            <a:r>
              <a:rPr lang="en" sz="1200">
                <a:solidFill>
                  <a:srgbClr val="222222"/>
                </a:solidFill>
                <a:latin typeface="Courier New"/>
                <a:ea typeface="Courier New"/>
                <a:cs typeface="Courier New"/>
                <a:sym typeface="Courier New"/>
              </a:rPr>
              <a:t>.min(sections.size()</a:t>
            </a:r>
            <a:r>
              <a:rPr lang="en" sz="1200">
                <a:solidFill>
                  <a:srgbClr val="222222"/>
                </a:solidFill>
                <a:highlight>
                  <a:srgbClr val="F1F1F1"/>
                </a:highlight>
                <a:latin typeface="Courier New"/>
                <a:ea typeface="Courier New"/>
                <a:cs typeface="Courier New"/>
                <a:sym typeface="Courier New"/>
              </a:rPr>
              <a:t> </a:t>
            </a:r>
            <a:r>
              <a:rPr b="1" lang="en" sz="1200">
                <a:solidFill>
                  <a:schemeClr val="dk2"/>
                </a:solidFill>
                <a:latin typeface="Courier New"/>
                <a:ea typeface="Courier New"/>
                <a:cs typeface="Courier New"/>
                <a:sym typeface="Courier New"/>
              </a:rPr>
              <a:t>-</a:t>
            </a:r>
            <a:r>
              <a:rPr lang="en" sz="1200">
                <a:solidFill>
                  <a:srgbClr val="222222"/>
                </a:solidFill>
                <a:highlight>
                  <a:srgbClr val="F1F1F1"/>
                </a:highlight>
                <a:latin typeface="Courier New"/>
                <a:ea typeface="Courier New"/>
                <a:cs typeface="Courier New"/>
                <a:sym typeface="Courier New"/>
              </a:rPr>
              <a:t> </a:t>
            </a:r>
            <a:r>
              <a:rPr lang="en" sz="1200">
                <a:solidFill>
                  <a:srgbClr val="009999"/>
                </a:solidFill>
                <a:latin typeface="Courier New"/>
                <a:ea typeface="Courier New"/>
                <a:cs typeface="Courier New"/>
                <a:sym typeface="Courier New"/>
              </a:rPr>
              <a:t>1</a:t>
            </a:r>
            <a:r>
              <a:rPr lang="en" sz="1200">
                <a:solidFill>
                  <a:srgbClr val="222222"/>
                </a:solidFill>
                <a:latin typeface="Courier New"/>
                <a:ea typeface="Courier New"/>
                <a:cs typeface="Courier New"/>
                <a:sym typeface="Courier New"/>
              </a:rPr>
              <a:t>,</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sectionIndex);</a:t>
            </a:r>
            <a:endParaRPr sz="1200">
              <a:solidFill>
                <a:srgbClr val="222222"/>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222222"/>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2"/>
                </a:solidFill>
                <a:latin typeface="Courier New"/>
                <a:ea typeface="Courier New"/>
                <a:cs typeface="Courier New"/>
                <a:sym typeface="Courier New"/>
              </a:rPr>
              <a:t>if</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(currentIndex</a:t>
            </a:r>
            <a:r>
              <a:rPr lang="en" sz="1200">
                <a:solidFill>
                  <a:srgbClr val="222222"/>
                </a:solidFill>
                <a:highlight>
                  <a:srgbClr val="F1F1F1"/>
                </a:highlight>
                <a:latin typeface="Courier New"/>
                <a:ea typeface="Courier New"/>
                <a:cs typeface="Courier New"/>
                <a:sym typeface="Courier New"/>
              </a:rPr>
              <a:t> </a:t>
            </a:r>
            <a:r>
              <a:rPr b="1" lang="en" sz="1200">
                <a:solidFill>
                  <a:schemeClr val="dk2"/>
                </a:solidFill>
                <a:latin typeface="Courier New"/>
                <a:ea typeface="Courier New"/>
                <a:cs typeface="Courier New"/>
                <a:sym typeface="Courier New"/>
              </a:rPr>
              <a:t>!==</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sectionIndex)</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a:t>
            </a:r>
            <a:endParaRPr sz="1200">
              <a:solidFill>
                <a:srgbClr val="222222"/>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22222"/>
                </a:solidFill>
                <a:latin typeface="Courier New"/>
                <a:ea typeface="Courier New"/>
                <a:cs typeface="Courier New"/>
                <a:sym typeface="Courier New"/>
              </a:rPr>
              <a:t>dispatch.active(sectionIndex);</a:t>
            </a:r>
            <a:endParaRPr sz="1200">
              <a:solidFill>
                <a:srgbClr val="222222"/>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22222"/>
                </a:solidFill>
                <a:latin typeface="Courier New"/>
                <a:ea typeface="Courier New"/>
                <a:cs typeface="Courier New"/>
                <a:sym typeface="Courier New"/>
              </a:rPr>
              <a:t>currentIndex</a:t>
            </a:r>
            <a:r>
              <a:rPr lang="en" sz="1200">
                <a:solidFill>
                  <a:srgbClr val="222222"/>
                </a:solidFill>
                <a:highlight>
                  <a:srgbClr val="F1F1F1"/>
                </a:highlight>
                <a:latin typeface="Courier New"/>
                <a:ea typeface="Courier New"/>
                <a:cs typeface="Courier New"/>
                <a:sym typeface="Courier New"/>
              </a:rPr>
              <a:t> </a:t>
            </a:r>
            <a:r>
              <a:rPr b="1" lang="en" sz="1200">
                <a:solidFill>
                  <a:schemeClr val="dk2"/>
                </a:solidFill>
                <a:latin typeface="Courier New"/>
                <a:ea typeface="Courier New"/>
                <a:cs typeface="Courier New"/>
                <a:sym typeface="Courier New"/>
              </a:rPr>
              <a:t>=</a:t>
            </a:r>
            <a:r>
              <a:rPr lang="en" sz="1200">
                <a:solidFill>
                  <a:srgbClr val="222222"/>
                </a:solidFill>
                <a:highlight>
                  <a:srgbClr val="F1F1F1"/>
                </a:highlight>
                <a:latin typeface="Courier New"/>
                <a:ea typeface="Courier New"/>
                <a:cs typeface="Courier New"/>
                <a:sym typeface="Courier New"/>
              </a:rPr>
              <a:t> </a:t>
            </a:r>
            <a:r>
              <a:rPr lang="en" sz="1200">
                <a:solidFill>
                  <a:srgbClr val="222222"/>
                </a:solidFill>
                <a:latin typeface="Courier New"/>
                <a:ea typeface="Courier New"/>
                <a:cs typeface="Courier New"/>
                <a:sym typeface="Courier New"/>
              </a:rPr>
              <a:t>sectionIndex;}}</a:t>
            </a:r>
            <a:endParaRPr/>
          </a:p>
        </p:txBody>
      </p:sp>
      <p:sp>
        <p:nvSpPr>
          <p:cNvPr id="633" name="Google Shape;633;p57"/>
          <p:cNvSpPr/>
          <p:nvPr/>
        </p:nvSpPr>
        <p:spPr>
          <a:xfrm>
            <a:off x="278200" y="1293175"/>
            <a:ext cx="1942800" cy="849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Scroll detector</a:t>
            </a:r>
            <a:endParaRPr/>
          </a:p>
        </p:txBody>
      </p:sp>
      <p:sp>
        <p:nvSpPr>
          <p:cNvPr id="634" name="Google Shape;634;p57"/>
          <p:cNvSpPr/>
          <p:nvPr/>
        </p:nvSpPr>
        <p:spPr>
          <a:xfrm>
            <a:off x="1916325" y="2793338"/>
            <a:ext cx="2033100" cy="849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Event dispatcher</a:t>
            </a:r>
            <a:endParaRPr/>
          </a:p>
        </p:txBody>
      </p:sp>
      <p:sp>
        <p:nvSpPr>
          <p:cNvPr id="635" name="Google Shape;635;p57"/>
          <p:cNvSpPr/>
          <p:nvPr/>
        </p:nvSpPr>
        <p:spPr>
          <a:xfrm>
            <a:off x="303025" y="4107575"/>
            <a:ext cx="1942800" cy="849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Slide changes</a:t>
            </a:r>
            <a:endParaRPr/>
          </a:p>
        </p:txBody>
      </p:sp>
      <p:sp>
        <p:nvSpPr>
          <p:cNvPr id="636" name="Google Shape;636;p57"/>
          <p:cNvSpPr/>
          <p:nvPr/>
        </p:nvSpPr>
        <p:spPr>
          <a:xfrm rot="2698831">
            <a:off x="1292186" y="2303262"/>
            <a:ext cx="623880" cy="407718"/>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7"/>
          <p:cNvSpPr/>
          <p:nvPr/>
        </p:nvSpPr>
        <p:spPr>
          <a:xfrm rot="7763994">
            <a:off x="2505949" y="3809389"/>
            <a:ext cx="623888" cy="407511"/>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txBox="1"/>
          <p:nvPr/>
        </p:nvSpPr>
        <p:spPr>
          <a:xfrm>
            <a:off x="3173250" y="3813050"/>
            <a:ext cx="14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d3-transition</a:t>
            </a:r>
            <a:endParaRPr>
              <a:latin typeface="Playfair Display"/>
              <a:ea typeface="Playfair Display"/>
              <a:cs typeface="Playfair Display"/>
              <a:sym typeface="Playfair Display"/>
            </a:endParaRPr>
          </a:p>
        </p:txBody>
      </p:sp>
      <p:pic>
        <p:nvPicPr>
          <p:cNvPr id="639" name="Google Shape;639;p57"/>
          <p:cNvPicPr preferRelativeResize="0"/>
          <p:nvPr/>
        </p:nvPicPr>
        <p:blipFill rotWithShape="1">
          <a:blip r:embed="rId4">
            <a:alphaModFix/>
          </a:blip>
          <a:srcRect b="0" l="0" r="46308" t="0"/>
          <a:stretch/>
        </p:blipFill>
        <p:spPr>
          <a:xfrm>
            <a:off x="5590401" y="2904950"/>
            <a:ext cx="3486868" cy="2216400"/>
          </a:xfrm>
          <a:prstGeom prst="rect">
            <a:avLst/>
          </a:prstGeom>
          <a:noFill/>
          <a:ln>
            <a:noFill/>
          </a:ln>
        </p:spPr>
      </p:pic>
      <p:sp>
        <p:nvSpPr>
          <p:cNvPr id="640" name="Google Shape;640;p57"/>
          <p:cNvSpPr txBox="1"/>
          <p:nvPr/>
        </p:nvSpPr>
        <p:spPr>
          <a:xfrm>
            <a:off x="5590400" y="25717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Waypoints (imakewebthings.com)</a:t>
            </a:r>
            <a:endParaRPr/>
          </a:p>
        </p:txBody>
      </p:sp>
      <p:sp>
        <p:nvSpPr>
          <p:cNvPr id="641" name="Google Shape;641;p57"/>
          <p:cNvSpPr txBox="1"/>
          <p:nvPr/>
        </p:nvSpPr>
        <p:spPr>
          <a:xfrm>
            <a:off x="6518675" y="1083425"/>
            <a:ext cx="237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Window: pageYOffset property - Web APIs | MDN (mozilla.org)</a:t>
            </a:r>
            <a:endParaRPr/>
          </a:p>
        </p:txBody>
      </p:sp>
      <p:cxnSp>
        <p:nvCxnSpPr>
          <p:cNvPr id="642" name="Google Shape;642;p57"/>
          <p:cNvCxnSpPr>
            <a:endCxn id="641" idx="1"/>
          </p:cNvCxnSpPr>
          <p:nvPr/>
        </p:nvCxnSpPr>
        <p:spPr>
          <a:xfrm>
            <a:off x="5721275" y="816425"/>
            <a:ext cx="797400" cy="528600"/>
          </a:xfrm>
          <a:prstGeom prst="straightConnector1">
            <a:avLst/>
          </a:prstGeom>
          <a:noFill/>
          <a:ln cap="flat" cmpd="sng" w="9525">
            <a:solidFill>
              <a:schemeClr val="dk2"/>
            </a:solidFill>
            <a:prstDash val="solid"/>
            <a:round/>
            <a:headEnd len="med" w="med" type="none"/>
            <a:tailEnd len="med" w="med" type="triangle"/>
          </a:ln>
        </p:spPr>
      </p:cxnSp>
      <p:sp>
        <p:nvSpPr>
          <p:cNvPr id="643" name="Google Shape;643;p57"/>
          <p:cNvSpPr txBox="1"/>
          <p:nvPr/>
        </p:nvSpPr>
        <p:spPr>
          <a:xfrm>
            <a:off x="2444550" y="44336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UBC-InfoVis/2021-436V-examples: d3-waypoints-scrollytelling - CodeSandbox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Responsive Visualization</a:t>
            </a:r>
            <a:endParaRPr/>
          </a:p>
        </p:txBody>
      </p:sp>
      <p:sp>
        <p:nvSpPr>
          <p:cNvPr id="649" name="Google Shape;649;p58"/>
          <p:cNvSpPr txBox="1"/>
          <p:nvPr>
            <p:ph idx="1" type="body"/>
          </p:nvPr>
        </p:nvSpPr>
        <p:spPr>
          <a:xfrm>
            <a:off x="311700" y="1024600"/>
            <a:ext cx="3145800" cy="411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Responsive visualization is the practice of designing and developing visualizations that adapt and respond to different screen sizes, ensuring an optimal viewing experience across devices. </a:t>
            </a:r>
            <a:endParaRPr sz="1300"/>
          </a:p>
          <a:p>
            <a:pPr indent="0" lvl="0" marL="457200" rtl="0" algn="l">
              <a:spcBef>
                <a:spcPts val="1200"/>
              </a:spcBef>
              <a:spcAft>
                <a:spcPts val="0"/>
              </a:spcAft>
              <a:buNone/>
            </a:pPr>
            <a:r>
              <a:t/>
            </a:r>
            <a:endParaRPr sz="1300"/>
          </a:p>
          <a:p>
            <a:pPr indent="-311150" lvl="0" marL="457200" rtl="0" algn="l">
              <a:spcBef>
                <a:spcPts val="1200"/>
              </a:spcBef>
              <a:spcAft>
                <a:spcPts val="0"/>
              </a:spcAft>
              <a:buSzPts val="1300"/>
              <a:buChar char="●"/>
            </a:pPr>
            <a:r>
              <a:rPr lang="en" sz="1300"/>
              <a:t>It focuses on creating visualizations that are flexible, scalable, and user-friendly, regardless of the device used to access them.</a:t>
            </a:r>
            <a:endParaRPr sz="1300"/>
          </a:p>
        </p:txBody>
      </p:sp>
      <p:sp>
        <p:nvSpPr>
          <p:cNvPr id="650" name="Google Shape;650;p58"/>
          <p:cNvSpPr txBox="1"/>
          <p:nvPr>
            <p:ph idx="1" type="body"/>
          </p:nvPr>
        </p:nvSpPr>
        <p:spPr>
          <a:xfrm>
            <a:off x="3393625" y="1359400"/>
            <a:ext cx="3145800" cy="36162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Playfair Display"/>
              <a:buChar char="●"/>
            </a:pPr>
            <a:r>
              <a:rPr lang="en" sz="1300"/>
              <a:t>With the increasing use of smartphones, tablets, and various screen sizes, it's crucial to ensure that visualizations remain accessible and usable on any device. </a:t>
            </a:r>
            <a:endParaRPr sz="1300"/>
          </a:p>
          <a:p>
            <a:pPr indent="-311150" lvl="0" marL="457200" rtl="0" algn="l">
              <a:lnSpc>
                <a:spcPct val="115000"/>
              </a:lnSpc>
              <a:spcBef>
                <a:spcPts val="0"/>
              </a:spcBef>
              <a:spcAft>
                <a:spcPts val="0"/>
              </a:spcAft>
              <a:buSzPts val="1300"/>
              <a:buFont typeface="Playfair Display"/>
              <a:buChar char="●"/>
            </a:pPr>
            <a:r>
              <a:rPr lang="en" sz="1300"/>
              <a:t>Responsive visualizations allow users to interact with data and insights seamlessly, regardless of the screen real estate available. </a:t>
            </a:r>
            <a:endParaRPr sz="1300"/>
          </a:p>
          <a:p>
            <a:pPr indent="-311150" lvl="0" marL="457200" rtl="0" algn="l">
              <a:lnSpc>
                <a:spcPct val="115000"/>
              </a:lnSpc>
              <a:spcBef>
                <a:spcPts val="0"/>
              </a:spcBef>
              <a:spcAft>
                <a:spcPts val="0"/>
              </a:spcAft>
              <a:buSzPts val="1300"/>
              <a:buFont typeface="Playfair Display"/>
              <a:buChar char="●"/>
            </a:pPr>
            <a:r>
              <a:rPr lang="en" sz="1300"/>
              <a:t>By adapting to different screen sizes, responsive visualizations cater to a wider audience and enhance user engagement.</a:t>
            </a:r>
            <a:endParaRPr sz="1300"/>
          </a:p>
        </p:txBody>
      </p:sp>
      <p:sp>
        <p:nvSpPr>
          <p:cNvPr id="651" name="Google Shape;651;p58"/>
          <p:cNvSpPr/>
          <p:nvPr/>
        </p:nvSpPr>
        <p:spPr>
          <a:xfrm>
            <a:off x="642175" y="617150"/>
            <a:ext cx="2556900" cy="3630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Clr>
                <a:schemeClr val="dk2"/>
              </a:buClr>
              <a:buSzPts val="1100"/>
              <a:buFont typeface="Arial"/>
              <a:buNone/>
            </a:pPr>
            <a:r>
              <a:rPr lang="en">
                <a:solidFill>
                  <a:schemeClr val="lt1"/>
                </a:solidFill>
                <a:latin typeface="Playfair Display"/>
                <a:ea typeface="Playfair Display"/>
                <a:cs typeface="Playfair Display"/>
                <a:sym typeface="Playfair Display"/>
              </a:rPr>
              <a:t>Responsive Visualization</a:t>
            </a:r>
            <a:endParaRPr>
              <a:solidFill>
                <a:schemeClr val="lt1"/>
              </a:solidFill>
              <a:latin typeface="Playfair Display"/>
              <a:ea typeface="Playfair Display"/>
              <a:cs typeface="Playfair Display"/>
              <a:sym typeface="Playfair Display"/>
            </a:endParaRPr>
          </a:p>
        </p:txBody>
      </p:sp>
      <p:sp>
        <p:nvSpPr>
          <p:cNvPr id="652" name="Google Shape;652;p58"/>
          <p:cNvSpPr/>
          <p:nvPr/>
        </p:nvSpPr>
        <p:spPr>
          <a:xfrm>
            <a:off x="3605725" y="572700"/>
            <a:ext cx="2721600" cy="6510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Playfair Display"/>
                <a:ea typeface="Playfair Display"/>
                <a:cs typeface="Playfair Display"/>
                <a:sym typeface="Playfair Display"/>
              </a:rPr>
              <a:t>Adapting visualizations to different screen sizes </a:t>
            </a:r>
            <a:endParaRPr>
              <a:solidFill>
                <a:schemeClr val="dk2"/>
              </a:solidFill>
              <a:latin typeface="Playfair Display"/>
              <a:ea typeface="Playfair Display"/>
              <a:cs typeface="Playfair Display"/>
              <a:sym typeface="Playfair Display"/>
            </a:endParaRPr>
          </a:p>
        </p:txBody>
      </p:sp>
      <p:pic>
        <p:nvPicPr>
          <p:cNvPr id="653" name="Google Shape;653;p58"/>
          <p:cNvPicPr preferRelativeResize="0"/>
          <p:nvPr/>
        </p:nvPicPr>
        <p:blipFill>
          <a:blip r:embed="rId3">
            <a:alphaModFix/>
          </a:blip>
          <a:stretch>
            <a:fillRect/>
          </a:stretch>
        </p:blipFill>
        <p:spPr>
          <a:xfrm>
            <a:off x="6733975" y="0"/>
            <a:ext cx="2274975" cy="2274975"/>
          </a:xfrm>
          <a:prstGeom prst="rect">
            <a:avLst/>
          </a:prstGeom>
          <a:noFill/>
          <a:ln>
            <a:noFill/>
          </a:ln>
        </p:spPr>
      </p:pic>
      <p:pic>
        <p:nvPicPr>
          <p:cNvPr id="654" name="Google Shape;654;p58"/>
          <p:cNvPicPr preferRelativeResize="0"/>
          <p:nvPr/>
        </p:nvPicPr>
        <p:blipFill>
          <a:blip r:embed="rId4">
            <a:alphaModFix/>
          </a:blip>
          <a:stretch>
            <a:fillRect/>
          </a:stretch>
        </p:blipFill>
        <p:spPr>
          <a:xfrm>
            <a:off x="6539425" y="3023074"/>
            <a:ext cx="2520100" cy="1757175"/>
          </a:xfrm>
          <a:prstGeom prst="rect">
            <a:avLst/>
          </a:prstGeom>
          <a:noFill/>
          <a:ln>
            <a:noFill/>
          </a:ln>
        </p:spPr>
      </p:pic>
      <p:sp>
        <p:nvSpPr>
          <p:cNvPr id="655" name="Google Shape;655;p58"/>
          <p:cNvSpPr/>
          <p:nvPr/>
        </p:nvSpPr>
        <p:spPr>
          <a:xfrm>
            <a:off x="8113798" y="2298025"/>
            <a:ext cx="406800" cy="7020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8"/>
          <p:cNvSpPr/>
          <p:nvPr/>
        </p:nvSpPr>
        <p:spPr>
          <a:xfrm>
            <a:off x="6822313" y="2467525"/>
            <a:ext cx="1008600" cy="363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Better UX!</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Responsive Visualization</a:t>
            </a:r>
            <a:endParaRPr/>
          </a:p>
        </p:txBody>
      </p:sp>
      <p:grpSp>
        <p:nvGrpSpPr>
          <p:cNvPr id="662" name="Google Shape;662;p59"/>
          <p:cNvGrpSpPr/>
          <p:nvPr/>
        </p:nvGrpSpPr>
        <p:grpSpPr>
          <a:xfrm>
            <a:off x="136288" y="671913"/>
            <a:ext cx="3310975" cy="1823525"/>
            <a:chOff x="526850" y="1512525"/>
            <a:chExt cx="3310975" cy="1823525"/>
          </a:xfrm>
        </p:grpSpPr>
        <p:sp>
          <p:nvSpPr>
            <p:cNvPr id="663" name="Google Shape;663;p59"/>
            <p:cNvSpPr/>
            <p:nvPr/>
          </p:nvSpPr>
          <p:spPr>
            <a:xfrm rot="5400000">
              <a:off x="1240250" y="851150"/>
              <a:ext cx="1771500" cy="3198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9"/>
            <p:cNvSpPr txBox="1"/>
            <p:nvPr/>
          </p:nvSpPr>
          <p:spPr>
            <a:xfrm>
              <a:off x="2828925" y="1512525"/>
              <a:ext cx="10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D1C1D"/>
                  </a:solidFill>
                  <a:latin typeface="Playfair Display"/>
                  <a:ea typeface="Playfair Display"/>
                  <a:cs typeface="Playfair Display"/>
                  <a:sym typeface="Playfair Display"/>
                </a:rPr>
                <a:t>Container</a:t>
              </a:r>
              <a:endParaRPr>
                <a:solidFill>
                  <a:srgbClr val="1D1C1D"/>
                </a:solidFill>
                <a:latin typeface="Playfair Display"/>
                <a:ea typeface="Playfair Display"/>
                <a:cs typeface="Playfair Display"/>
                <a:sym typeface="Playfair Display"/>
              </a:endParaRPr>
            </a:p>
          </p:txBody>
        </p:sp>
        <p:sp>
          <p:nvSpPr>
            <p:cNvPr id="665" name="Google Shape;665;p59"/>
            <p:cNvSpPr/>
            <p:nvPr/>
          </p:nvSpPr>
          <p:spPr>
            <a:xfrm>
              <a:off x="708850" y="2134050"/>
              <a:ext cx="892800" cy="875400"/>
            </a:xfrm>
            <a:prstGeom prst="ellipse">
              <a:avLst/>
            </a:prstGeom>
            <a:solidFill>
              <a:schemeClr val="lt1"/>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9"/>
            <p:cNvSpPr/>
            <p:nvPr/>
          </p:nvSpPr>
          <p:spPr>
            <a:xfrm>
              <a:off x="1725788" y="2125375"/>
              <a:ext cx="892800" cy="806100"/>
            </a:xfrm>
            <a:prstGeom prst="triangle">
              <a:avLst>
                <a:gd fmla="val 462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9"/>
            <p:cNvSpPr/>
            <p:nvPr/>
          </p:nvSpPr>
          <p:spPr>
            <a:xfrm>
              <a:off x="2742725" y="2073325"/>
              <a:ext cx="892800" cy="910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59"/>
          <p:cNvSpPr/>
          <p:nvPr/>
        </p:nvSpPr>
        <p:spPr>
          <a:xfrm>
            <a:off x="3527921" y="1440525"/>
            <a:ext cx="812400" cy="3555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9"/>
          <p:cNvSpPr txBox="1"/>
          <p:nvPr/>
        </p:nvSpPr>
        <p:spPr>
          <a:xfrm>
            <a:off x="3338163" y="1040325"/>
            <a:ext cx="12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Keep RATIO!</a:t>
            </a:r>
            <a:endParaRPr>
              <a:latin typeface="Playfair Display"/>
              <a:ea typeface="Playfair Display"/>
              <a:cs typeface="Playfair Display"/>
              <a:sym typeface="Playfair Display"/>
            </a:endParaRPr>
          </a:p>
        </p:txBody>
      </p:sp>
      <p:pic>
        <p:nvPicPr>
          <p:cNvPr id="670" name="Google Shape;670;p59"/>
          <p:cNvPicPr preferRelativeResize="0"/>
          <p:nvPr/>
        </p:nvPicPr>
        <p:blipFill rotWithShape="1">
          <a:blip r:embed="rId3">
            <a:alphaModFix/>
          </a:blip>
          <a:srcRect b="0" l="0" r="0" t="42283"/>
          <a:stretch/>
        </p:blipFill>
        <p:spPr>
          <a:xfrm>
            <a:off x="4723000" y="2903505"/>
            <a:ext cx="4336850" cy="2239995"/>
          </a:xfrm>
          <a:prstGeom prst="rect">
            <a:avLst/>
          </a:prstGeom>
          <a:noFill/>
          <a:ln>
            <a:noFill/>
          </a:ln>
        </p:spPr>
      </p:pic>
      <p:pic>
        <p:nvPicPr>
          <p:cNvPr id="671" name="Google Shape;671;p59"/>
          <p:cNvPicPr preferRelativeResize="0"/>
          <p:nvPr/>
        </p:nvPicPr>
        <p:blipFill rotWithShape="1">
          <a:blip r:embed="rId3">
            <a:alphaModFix/>
          </a:blip>
          <a:srcRect b="58869" l="0" r="9518" t="0"/>
          <a:stretch/>
        </p:blipFill>
        <p:spPr>
          <a:xfrm>
            <a:off x="89300" y="3219550"/>
            <a:ext cx="4482698" cy="1823525"/>
          </a:xfrm>
          <a:prstGeom prst="rect">
            <a:avLst/>
          </a:prstGeom>
          <a:noFill/>
          <a:ln>
            <a:noFill/>
          </a:ln>
        </p:spPr>
      </p:pic>
      <p:sp>
        <p:nvSpPr>
          <p:cNvPr id="672" name="Google Shape;672;p59"/>
          <p:cNvSpPr txBox="1"/>
          <p:nvPr/>
        </p:nvSpPr>
        <p:spPr>
          <a:xfrm>
            <a:off x="136300" y="24954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UBC-InfoVis/2021-436V-examples: d3-responsive-scatter-plot - CodeSandbox</a:t>
            </a:r>
            <a:endParaRPr/>
          </a:p>
        </p:txBody>
      </p:sp>
      <p:sp>
        <p:nvSpPr>
          <p:cNvPr id="673" name="Google Shape;673;p59"/>
          <p:cNvSpPr txBox="1"/>
          <p:nvPr/>
        </p:nvSpPr>
        <p:spPr>
          <a:xfrm>
            <a:off x="136300" y="2903500"/>
            <a:ext cx="49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1.Adaption container changes manually</a:t>
            </a:r>
            <a:endParaRPr b="1">
              <a:latin typeface="Playfair Display"/>
              <a:ea typeface="Playfair Display"/>
              <a:cs typeface="Playfair Display"/>
              <a:sym typeface="Playfair Display"/>
            </a:endParaRPr>
          </a:p>
        </p:txBody>
      </p:sp>
      <p:grpSp>
        <p:nvGrpSpPr>
          <p:cNvPr id="674" name="Google Shape;674;p59"/>
          <p:cNvGrpSpPr/>
          <p:nvPr/>
        </p:nvGrpSpPr>
        <p:grpSpPr>
          <a:xfrm>
            <a:off x="4481957" y="108353"/>
            <a:ext cx="4296321" cy="2387177"/>
            <a:chOff x="526850" y="1512525"/>
            <a:chExt cx="3310975" cy="1823525"/>
          </a:xfrm>
        </p:grpSpPr>
        <p:sp>
          <p:nvSpPr>
            <p:cNvPr id="675" name="Google Shape;675;p59"/>
            <p:cNvSpPr/>
            <p:nvPr/>
          </p:nvSpPr>
          <p:spPr>
            <a:xfrm rot="5400000">
              <a:off x="1240250" y="851150"/>
              <a:ext cx="1771500" cy="3198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9"/>
            <p:cNvSpPr txBox="1"/>
            <p:nvPr/>
          </p:nvSpPr>
          <p:spPr>
            <a:xfrm>
              <a:off x="2828925" y="1512525"/>
              <a:ext cx="1008900" cy="30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D1C1D"/>
                  </a:solidFill>
                  <a:latin typeface="Playfair Display"/>
                  <a:ea typeface="Playfair Display"/>
                  <a:cs typeface="Playfair Display"/>
                  <a:sym typeface="Playfair Display"/>
                </a:rPr>
                <a:t>Container</a:t>
              </a:r>
              <a:endParaRPr>
                <a:solidFill>
                  <a:srgbClr val="1D1C1D"/>
                </a:solidFill>
                <a:latin typeface="Playfair Display"/>
                <a:ea typeface="Playfair Display"/>
                <a:cs typeface="Playfair Display"/>
                <a:sym typeface="Playfair Display"/>
              </a:endParaRPr>
            </a:p>
          </p:txBody>
        </p:sp>
        <p:sp>
          <p:nvSpPr>
            <p:cNvPr id="677" name="Google Shape;677;p59"/>
            <p:cNvSpPr/>
            <p:nvPr/>
          </p:nvSpPr>
          <p:spPr>
            <a:xfrm>
              <a:off x="708850" y="2134050"/>
              <a:ext cx="892800" cy="875400"/>
            </a:xfrm>
            <a:prstGeom prst="ellipse">
              <a:avLst/>
            </a:prstGeom>
            <a:solidFill>
              <a:schemeClr val="lt1"/>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9"/>
            <p:cNvSpPr/>
            <p:nvPr/>
          </p:nvSpPr>
          <p:spPr>
            <a:xfrm>
              <a:off x="1725788" y="2125375"/>
              <a:ext cx="892800" cy="806100"/>
            </a:xfrm>
            <a:prstGeom prst="triangle">
              <a:avLst>
                <a:gd fmla="val 462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9"/>
            <p:cNvSpPr/>
            <p:nvPr/>
          </p:nvSpPr>
          <p:spPr>
            <a:xfrm>
              <a:off x="2742725" y="2073325"/>
              <a:ext cx="892800" cy="910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Responsive Visualization - viewBox</a:t>
            </a:r>
            <a:endParaRPr/>
          </a:p>
        </p:txBody>
      </p:sp>
      <p:sp>
        <p:nvSpPr>
          <p:cNvPr id="685" name="Google Shape;685;p60"/>
          <p:cNvSpPr txBox="1"/>
          <p:nvPr/>
        </p:nvSpPr>
        <p:spPr>
          <a:xfrm>
            <a:off x="5841925" y="40684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viewBox - SVG: Scalable Vector Graphics | MDN (mozilla.org)</a:t>
            </a:r>
            <a:endParaRPr/>
          </a:p>
        </p:txBody>
      </p:sp>
      <p:sp>
        <p:nvSpPr>
          <p:cNvPr id="686" name="Google Shape;686;p60"/>
          <p:cNvSpPr txBox="1"/>
          <p:nvPr/>
        </p:nvSpPr>
        <p:spPr>
          <a:xfrm>
            <a:off x="260025" y="3380275"/>
            <a:ext cx="5339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Scaling Scalable Vector Graphics (SVG) provide a powerful feature called the "viewBox" attribute. </a:t>
            </a:r>
            <a:endParaRPr/>
          </a:p>
          <a:p>
            <a:pPr indent="-317500" lvl="0" marL="457200" rtl="0" algn="l">
              <a:spcBef>
                <a:spcPts val="0"/>
              </a:spcBef>
              <a:spcAft>
                <a:spcPts val="0"/>
              </a:spcAft>
              <a:buSzPts val="1400"/>
              <a:buChar char="●"/>
            </a:pPr>
            <a:r>
              <a:rPr lang="en"/>
              <a:t>The viewBox defines the coordinate system and aspect ratio of the SVG content, allowing for responsive scaling. </a:t>
            </a:r>
            <a:endParaRPr/>
          </a:p>
          <a:p>
            <a:pPr indent="-317500" lvl="0" marL="457200" rtl="0" algn="l">
              <a:spcBef>
                <a:spcPts val="0"/>
              </a:spcBef>
              <a:spcAft>
                <a:spcPts val="0"/>
              </a:spcAft>
              <a:buSzPts val="1400"/>
              <a:buChar char="●"/>
            </a:pPr>
            <a:r>
              <a:rPr lang="en"/>
              <a:t>When the container size changes, the viewBox ensures that the visualization scales proportionally to fit the available space.</a:t>
            </a:r>
            <a:endParaRPr/>
          </a:p>
        </p:txBody>
      </p:sp>
      <p:sp>
        <p:nvSpPr>
          <p:cNvPr id="687" name="Google Shape;687;p60"/>
          <p:cNvSpPr txBox="1"/>
          <p:nvPr/>
        </p:nvSpPr>
        <p:spPr>
          <a:xfrm>
            <a:off x="5841925" y="151125"/>
            <a:ext cx="3107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Viewport</a:t>
            </a:r>
            <a:r>
              <a:rPr lang="en"/>
              <a:t>: The visible area or canvas on which the SVG content is displayed. It is defined by the width and height attributes of the &lt;svg&gt; element.</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b="1" lang="en"/>
              <a:t>ViewBox</a:t>
            </a:r>
            <a:r>
              <a:rPr lang="en"/>
              <a:t>: An attribute of the &lt;svg&gt; element that defines the coordinate system and aspect ratio of the SVG content. It specifies the initial coordinate system and the boundaries of the content that should be visible within the viewport. </a:t>
            </a:r>
            <a:r>
              <a:rPr b="1" lang="en"/>
              <a:t>The viewBox attribute takes four values: x, y, width, and height.</a:t>
            </a:r>
            <a:endParaRPr b="1"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p>
        </p:txBody>
      </p:sp>
      <p:pic>
        <p:nvPicPr>
          <p:cNvPr id="688" name="Google Shape;688;p60"/>
          <p:cNvPicPr preferRelativeResize="0"/>
          <p:nvPr/>
        </p:nvPicPr>
        <p:blipFill>
          <a:blip r:embed="rId4">
            <a:alphaModFix/>
          </a:blip>
          <a:stretch>
            <a:fillRect/>
          </a:stretch>
        </p:blipFill>
        <p:spPr>
          <a:xfrm>
            <a:off x="480550" y="572700"/>
            <a:ext cx="4189182" cy="28075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Responsive Visualization - viewBox</a:t>
            </a:r>
            <a:endParaRPr/>
          </a:p>
          <a:p>
            <a:pPr indent="0" lvl="0" marL="0" rtl="0" algn="l">
              <a:spcBef>
                <a:spcPts val="0"/>
              </a:spcBef>
              <a:spcAft>
                <a:spcPts val="0"/>
              </a:spcAft>
              <a:buNone/>
            </a:pPr>
            <a:r>
              <a:t/>
            </a:r>
            <a:endParaRPr/>
          </a:p>
        </p:txBody>
      </p:sp>
      <p:grpSp>
        <p:nvGrpSpPr>
          <p:cNvPr id="694" name="Google Shape;694;p61"/>
          <p:cNvGrpSpPr/>
          <p:nvPr/>
        </p:nvGrpSpPr>
        <p:grpSpPr>
          <a:xfrm>
            <a:off x="1491600" y="1371650"/>
            <a:ext cx="6160800" cy="661250"/>
            <a:chOff x="911400" y="920450"/>
            <a:chExt cx="6160800" cy="661250"/>
          </a:xfrm>
        </p:grpSpPr>
        <p:sp>
          <p:nvSpPr>
            <p:cNvPr id="695" name="Google Shape;695;p61"/>
            <p:cNvSpPr/>
            <p:nvPr/>
          </p:nvSpPr>
          <p:spPr>
            <a:xfrm>
              <a:off x="911400" y="920450"/>
              <a:ext cx="6160800" cy="45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1"/>
            <p:cNvSpPr txBox="1"/>
            <p:nvPr/>
          </p:nvSpPr>
          <p:spPr>
            <a:xfrm>
              <a:off x="1411800" y="966100"/>
              <a:ext cx="50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&lt;</a:t>
              </a:r>
              <a:r>
                <a:rPr lang="en">
                  <a:solidFill>
                    <a:srgbClr val="4A86E8"/>
                  </a:solidFill>
                  <a:latin typeface="Playfair Display"/>
                  <a:ea typeface="Playfair Display"/>
                  <a:cs typeface="Playfair Display"/>
                  <a:sym typeface="Playfair Display"/>
                </a:rPr>
                <a:t>svg</a:t>
              </a:r>
              <a:r>
                <a:rPr lang="en">
                  <a:latin typeface="Playfair Display"/>
                  <a:ea typeface="Playfair Display"/>
                  <a:cs typeface="Playfair Display"/>
                  <a:sym typeface="Playfair Display"/>
                </a:rPr>
                <a:t> width="300" height="300" viewBox="0 0 1500 1500"&gt;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grpSp>
      <p:sp>
        <p:nvSpPr>
          <p:cNvPr id="697" name="Google Shape;697;p61"/>
          <p:cNvSpPr txBox="1"/>
          <p:nvPr/>
        </p:nvSpPr>
        <p:spPr>
          <a:xfrm>
            <a:off x="5095125" y="1936175"/>
            <a:ext cx="3962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This means: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b="1" lang="en">
                <a:latin typeface="Playfair Display"/>
                <a:ea typeface="Playfair Display"/>
                <a:cs typeface="Playfair Display"/>
                <a:sym typeface="Playfair Display"/>
              </a:rPr>
              <a:t>horizontal axis</a:t>
            </a:r>
            <a:r>
              <a:rPr lang="en">
                <a:latin typeface="Playfair Display"/>
                <a:ea typeface="Playfair Display"/>
                <a:cs typeface="Playfair Display"/>
                <a:sym typeface="Playfair Display"/>
              </a:rPr>
              <a:t>: 1500 (your width unit) = 300px =&gt; 1 (your width unit) = 300/1500px = 1/5px</a:t>
            </a:r>
            <a:endParaRPr>
              <a:latin typeface="Playfair Display"/>
              <a:ea typeface="Playfair Display"/>
              <a:cs typeface="Playfair Display"/>
              <a:sym typeface="Playfair Display"/>
            </a:endParaRPr>
          </a:p>
          <a:p>
            <a:pPr indent="0" lvl="0" marL="0" rtl="0" algn="l">
              <a:spcBef>
                <a:spcPts val="0"/>
              </a:spcBef>
              <a:spcAft>
                <a:spcPts val="0"/>
              </a:spcAft>
              <a:buNone/>
            </a:pPr>
            <a:r>
              <a:rPr b="1" lang="en">
                <a:latin typeface="Playfair Display"/>
                <a:ea typeface="Playfair Display"/>
                <a:cs typeface="Playfair Display"/>
                <a:sym typeface="Playfair Display"/>
              </a:rPr>
              <a:t>vertical axis</a:t>
            </a:r>
            <a:r>
              <a:rPr lang="en">
                <a:latin typeface="Playfair Display"/>
                <a:ea typeface="Playfair Display"/>
                <a:cs typeface="Playfair Display"/>
                <a:sym typeface="Playfair Display"/>
              </a:rPr>
              <a:t>: 1500 (your height unit) = 300px =&gt; 1 (your height unit) = 300/1500px = 1/5px</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Now all shapes in the svg will scale:</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their widths scale to 1/5px (1/5 &lt; 1 =&gt; scale down) comparing to the origin.</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their heights also scale to 1/5px (1/5 &lt; 1 =&gt; scale down) comparing to the origin</a:t>
            </a:r>
            <a:endParaRPr>
              <a:latin typeface="Playfair Display"/>
              <a:ea typeface="Playfair Display"/>
              <a:cs typeface="Playfair Display"/>
              <a:sym typeface="Playfair Display"/>
            </a:endParaRPr>
          </a:p>
        </p:txBody>
      </p:sp>
      <p:sp>
        <p:nvSpPr>
          <p:cNvPr id="698" name="Google Shape;698;p61"/>
          <p:cNvSpPr txBox="1"/>
          <p:nvPr/>
        </p:nvSpPr>
        <p:spPr>
          <a:xfrm>
            <a:off x="4840800" y="846625"/>
            <a:ext cx="13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Min-x, Min-y</a:t>
            </a:r>
            <a:endParaRPr>
              <a:latin typeface="Playfair Display"/>
              <a:ea typeface="Playfair Display"/>
              <a:cs typeface="Playfair Display"/>
              <a:sym typeface="Playfair Display"/>
            </a:endParaRPr>
          </a:p>
        </p:txBody>
      </p:sp>
      <p:sp>
        <p:nvSpPr>
          <p:cNvPr id="699" name="Google Shape;699;p61"/>
          <p:cNvSpPr txBox="1"/>
          <p:nvPr/>
        </p:nvSpPr>
        <p:spPr>
          <a:xfrm>
            <a:off x="336350" y="664375"/>
            <a:ext cx="443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The numbers min-x and min-y represent the top left coordinates of the viewport</a:t>
            </a:r>
            <a:endParaRPr>
              <a:latin typeface="Playfair Display"/>
              <a:ea typeface="Playfair Display"/>
              <a:cs typeface="Playfair Display"/>
              <a:sym typeface="Playfair Display"/>
            </a:endParaRPr>
          </a:p>
        </p:txBody>
      </p:sp>
      <p:cxnSp>
        <p:nvCxnSpPr>
          <p:cNvPr id="700" name="Google Shape;700;p61"/>
          <p:cNvCxnSpPr/>
          <p:nvPr/>
        </p:nvCxnSpPr>
        <p:spPr>
          <a:xfrm>
            <a:off x="5464250" y="1232175"/>
            <a:ext cx="65700" cy="311700"/>
          </a:xfrm>
          <a:prstGeom prst="straightConnector1">
            <a:avLst/>
          </a:prstGeom>
          <a:noFill/>
          <a:ln cap="flat" cmpd="sng" w="9525">
            <a:solidFill>
              <a:schemeClr val="dk2"/>
            </a:solidFill>
            <a:prstDash val="solid"/>
            <a:round/>
            <a:headEnd len="med" w="med" type="none"/>
            <a:tailEnd len="med" w="med" type="triangle"/>
          </a:ln>
        </p:spPr>
      </p:cxnSp>
      <p:sp>
        <p:nvSpPr>
          <p:cNvPr id="701" name="Google Shape;701;p61"/>
          <p:cNvSpPr txBox="1"/>
          <p:nvPr/>
        </p:nvSpPr>
        <p:spPr>
          <a:xfrm>
            <a:off x="7055750" y="884175"/>
            <a:ext cx="13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Width, Height</a:t>
            </a:r>
            <a:endParaRPr>
              <a:latin typeface="Playfair Display"/>
              <a:ea typeface="Playfair Display"/>
              <a:cs typeface="Playfair Display"/>
              <a:sym typeface="Playfair Display"/>
            </a:endParaRPr>
          </a:p>
        </p:txBody>
      </p:sp>
      <p:cxnSp>
        <p:nvCxnSpPr>
          <p:cNvPr id="702" name="Google Shape;702;p61"/>
          <p:cNvCxnSpPr/>
          <p:nvPr/>
        </p:nvCxnSpPr>
        <p:spPr>
          <a:xfrm flipH="1">
            <a:off x="6137050" y="1215775"/>
            <a:ext cx="1296000" cy="344700"/>
          </a:xfrm>
          <a:prstGeom prst="straightConnector1">
            <a:avLst/>
          </a:prstGeom>
          <a:noFill/>
          <a:ln cap="flat" cmpd="sng" w="9525">
            <a:solidFill>
              <a:schemeClr val="dk2"/>
            </a:solidFill>
            <a:prstDash val="solid"/>
            <a:round/>
            <a:headEnd len="med" w="med" type="none"/>
            <a:tailEnd len="med" w="med" type="triangle"/>
          </a:ln>
        </p:spPr>
      </p:cxnSp>
      <p:sp>
        <p:nvSpPr>
          <p:cNvPr id="703" name="Google Shape;703;p61"/>
          <p:cNvSpPr txBox="1"/>
          <p:nvPr/>
        </p:nvSpPr>
        <p:spPr>
          <a:xfrm>
            <a:off x="147675" y="21245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viewbox · GitHub</a:t>
            </a:r>
            <a:endParaRPr/>
          </a:p>
        </p:txBody>
      </p:sp>
      <p:grpSp>
        <p:nvGrpSpPr>
          <p:cNvPr id="704" name="Google Shape;704;p61"/>
          <p:cNvGrpSpPr/>
          <p:nvPr/>
        </p:nvGrpSpPr>
        <p:grpSpPr>
          <a:xfrm>
            <a:off x="52738" y="2470038"/>
            <a:ext cx="5006024" cy="2145875"/>
            <a:chOff x="52738" y="2470038"/>
            <a:chExt cx="5006024" cy="2145875"/>
          </a:xfrm>
        </p:grpSpPr>
        <p:pic>
          <p:nvPicPr>
            <p:cNvPr id="705" name="Google Shape;705;p61"/>
            <p:cNvPicPr preferRelativeResize="0"/>
            <p:nvPr/>
          </p:nvPicPr>
          <p:blipFill rotWithShape="1">
            <a:blip r:embed="rId4">
              <a:alphaModFix/>
            </a:blip>
            <a:srcRect b="5555" l="0" r="0" t="8710"/>
            <a:stretch/>
          </p:blipFill>
          <p:spPr>
            <a:xfrm>
              <a:off x="52738" y="2470038"/>
              <a:ext cx="5006024" cy="2145875"/>
            </a:xfrm>
            <a:prstGeom prst="rect">
              <a:avLst/>
            </a:prstGeom>
            <a:noFill/>
            <a:ln>
              <a:noFill/>
            </a:ln>
          </p:spPr>
        </p:pic>
        <p:sp>
          <p:nvSpPr>
            <p:cNvPr id="706" name="Google Shape;706;p61"/>
            <p:cNvSpPr/>
            <p:nvPr/>
          </p:nvSpPr>
          <p:spPr>
            <a:xfrm>
              <a:off x="1772750" y="2774400"/>
              <a:ext cx="434700" cy="15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r>
              <a:rPr lang="en"/>
              <a:t>Visualization Fundamentals</a:t>
            </a:r>
            <a:endParaRPr/>
          </a:p>
        </p:txBody>
      </p:sp>
      <p:sp>
        <p:nvSpPr>
          <p:cNvPr id="97" name="Google Shape;97;p17"/>
          <p:cNvSpPr txBox="1"/>
          <p:nvPr>
            <p:ph idx="1" type="body"/>
          </p:nvPr>
        </p:nvSpPr>
        <p:spPr>
          <a:xfrm>
            <a:off x="398725" y="1266375"/>
            <a:ext cx="3455100" cy="1921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935"/>
              <a:buNone/>
            </a:pPr>
            <a:r>
              <a:rPr lang="en" sz="1729"/>
              <a:t>NASA (1965) "</a:t>
            </a:r>
            <a:r>
              <a:rPr b="1" lang="en" sz="1729"/>
              <a:t>Man is the lowest-cost</a:t>
            </a:r>
            <a:r>
              <a:rPr lang="en" sz="1729"/>
              <a:t>, </a:t>
            </a:r>
            <a:r>
              <a:rPr b="1" lang="en" sz="1729"/>
              <a:t>150-pound, nonlinear, all-purpose computer</a:t>
            </a:r>
            <a:r>
              <a:rPr lang="en" sz="1729"/>
              <a:t> system which can be mass-produced by unskilled labour".</a:t>
            </a:r>
            <a:endParaRPr sz="1729"/>
          </a:p>
        </p:txBody>
      </p:sp>
      <p:sp>
        <p:nvSpPr>
          <p:cNvPr id="98" name="Google Shape;98;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9" name="Google Shape;99;p17"/>
          <p:cNvSpPr/>
          <p:nvPr/>
        </p:nvSpPr>
        <p:spPr>
          <a:xfrm>
            <a:off x="2389338" y="3638225"/>
            <a:ext cx="1608000" cy="798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Clr>
                <a:schemeClr val="dk2"/>
              </a:buClr>
              <a:buSzPts val="1100"/>
              <a:buFont typeface="Arial"/>
              <a:buNone/>
            </a:pPr>
            <a:r>
              <a:rPr b="1" lang="en" sz="1800">
                <a:solidFill>
                  <a:schemeClr val="dk2"/>
                </a:solidFill>
                <a:latin typeface="Playfair Display"/>
                <a:ea typeface="Playfair Display"/>
                <a:cs typeface="Playfair Display"/>
                <a:sym typeface="Playfair Display"/>
              </a:rPr>
              <a:t>Cognitive</a:t>
            </a:r>
            <a:endParaRPr b="1" sz="1800">
              <a:solidFill>
                <a:schemeClr val="dk2"/>
              </a:solidFill>
              <a:latin typeface="Playfair Display"/>
              <a:ea typeface="Playfair Display"/>
              <a:cs typeface="Playfair Display"/>
              <a:sym typeface="Playfair Display"/>
            </a:endParaRPr>
          </a:p>
        </p:txBody>
      </p:sp>
      <p:sp>
        <p:nvSpPr>
          <p:cNvPr id="100" name="Google Shape;100;p17"/>
          <p:cNvSpPr/>
          <p:nvPr/>
        </p:nvSpPr>
        <p:spPr>
          <a:xfrm>
            <a:off x="5068950" y="3638225"/>
            <a:ext cx="1608000" cy="798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None/>
            </a:pPr>
            <a:r>
              <a:rPr b="1" lang="en" sz="1800">
                <a:solidFill>
                  <a:schemeClr val="dk2"/>
                </a:solidFill>
                <a:latin typeface="Playfair Display"/>
                <a:ea typeface="Playfair Display"/>
                <a:cs typeface="Playfair Display"/>
                <a:sym typeface="Playfair Display"/>
              </a:rPr>
              <a:t>Visual Perception</a:t>
            </a:r>
            <a:endParaRPr b="1" sz="1800">
              <a:solidFill>
                <a:schemeClr val="dk2"/>
              </a:solidFill>
              <a:latin typeface="Playfair Display"/>
              <a:ea typeface="Playfair Display"/>
              <a:cs typeface="Playfair Display"/>
              <a:sym typeface="Playfair Display"/>
            </a:endParaRPr>
          </a:p>
        </p:txBody>
      </p:sp>
      <p:sp>
        <p:nvSpPr>
          <p:cNvPr id="101" name="Google Shape;101;p17"/>
          <p:cNvSpPr/>
          <p:nvPr/>
        </p:nvSpPr>
        <p:spPr>
          <a:xfrm>
            <a:off x="4225350" y="3840725"/>
            <a:ext cx="6156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2" name="Google Shape;102;p17"/>
          <p:cNvSpPr txBox="1"/>
          <p:nvPr/>
        </p:nvSpPr>
        <p:spPr>
          <a:xfrm>
            <a:off x="3033138" y="44368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00">
                <a:solidFill>
                  <a:schemeClr val="dk2"/>
                </a:solidFill>
                <a:latin typeface="Playfair Display"/>
                <a:ea typeface="Playfair Display"/>
                <a:cs typeface="Playfair Display"/>
                <a:sym typeface="Playfair Display"/>
              </a:rPr>
              <a:t>Workload</a:t>
            </a:r>
            <a:endParaRPr b="1" sz="1800">
              <a:solidFill>
                <a:schemeClr val="dk2"/>
              </a:solidFill>
              <a:latin typeface="Playfair Display"/>
              <a:ea typeface="Playfair Display"/>
              <a:cs typeface="Playfair Display"/>
              <a:sym typeface="Playfair Display"/>
            </a:endParaRPr>
          </a:p>
        </p:txBody>
      </p:sp>
      <p:pic>
        <p:nvPicPr>
          <p:cNvPr id="103" name="Google Shape;103;p17"/>
          <p:cNvPicPr preferRelativeResize="0"/>
          <p:nvPr/>
        </p:nvPicPr>
        <p:blipFill rotWithShape="1">
          <a:blip r:embed="rId3">
            <a:alphaModFix/>
          </a:blip>
          <a:srcRect b="8215" l="0" r="0" t="4387"/>
          <a:stretch/>
        </p:blipFill>
        <p:spPr>
          <a:xfrm>
            <a:off x="3948125" y="900950"/>
            <a:ext cx="5152949" cy="25332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Scalable Visualization with Canvas</a:t>
            </a:r>
            <a:endParaRPr/>
          </a:p>
          <a:p>
            <a:pPr indent="0" lvl="0" marL="0" rtl="0" algn="l">
              <a:spcBef>
                <a:spcPts val="0"/>
              </a:spcBef>
              <a:spcAft>
                <a:spcPts val="0"/>
              </a:spcAft>
              <a:buNone/>
            </a:pPr>
            <a:r>
              <a:t/>
            </a:r>
            <a:endParaRPr/>
          </a:p>
        </p:txBody>
      </p:sp>
      <p:sp>
        <p:nvSpPr>
          <p:cNvPr id="712" name="Google Shape;712;p62"/>
          <p:cNvSpPr txBox="1"/>
          <p:nvPr>
            <p:ph idx="1" type="body"/>
          </p:nvPr>
        </p:nvSpPr>
        <p:spPr>
          <a:xfrm>
            <a:off x="311700" y="1234075"/>
            <a:ext cx="4110600" cy="33348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Clr>
                <a:schemeClr val="dk2"/>
              </a:buClr>
              <a:buSzPct val="61111"/>
              <a:buFont typeface="Arial"/>
              <a:buNone/>
            </a:pPr>
            <a:r>
              <a:rPr lang="en"/>
              <a:t>Introduction to Scalable Visualizations</a:t>
            </a:r>
            <a:endParaRPr/>
          </a:p>
          <a:p>
            <a:pPr indent="-325755" lvl="0" marL="457200" rtl="0" algn="l">
              <a:spcBef>
                <a:spcPts val="1200"/>
              </a:spcBef>
              <a:spcAft>
                <a:spcPts val="0"/>
              </a:spcAft>
              <a:buSzPct val="100000"/>
              <a:buChar char="●"/>
            </a:pPr>
            <a:r>
              <a:rPr lang="en"/>
              <a:t>Scalable visualizations refer to visual representations of data that can handle large datasets and dynamically adapt to different screen sizes.</a:t>
            </a:r>
            <a:endParaRPr/>
          </a:p>
          <a:p>
            <a:pPr indent="-325755" lvl="0" marL="457200" rtl="0" algn="l">
              <a:spcBef>
                <a:spcPts val="0"/>
              </a:spcBef>
              <a:spcAft>
                <a:spcPts val="0"/>
              </a:spcAft>
              <a:buSzPct val="150000"/>
              <a:buChar char="●"/>
            </a:pPr>
            <a:r>
              <a:rPr lang="en"/>
              <a:t>While SVG (Scalable Vector Graphics) is commonly used for visualizations, Canvas provides an alternative approach with unique advantages.</a:t>
            </a:r>
            <a:endParaRPr sz="1200">
              <a:solidFill>
                <a:srgbClr val="D1D5DB"/>
              </a:solidFill>
              <a:highlight>
                <a:srgbClr val="444654"/>
              </a:highlight>
              <a:latin typeface="Roboto"/>
              <a:ea typeface="Roboto"/>
              <a:cs typeface="Roboto"/>
              <a:sym typeface="Roboto"/>
            </a:endParaRPr>
          </a:p>
          <a:p>
            <a:pPr indent="0" lvl="0" marL="0" rtl="0" algn="l">
              <a:spcBef>
                <a:spcPts val="1200"/>
              </a:spcBef>
              <a:spcAft>
                <a:spcPts val="1200"/>
              </a:spcAft>
              <a:buNone/>
            </a:pPr>
            <a:r>
              <a:t/>
            </a:r>
            <a:endParaRPr/>
          </a:p>
        </p:txBody>
      </p:sp>
      <p:sp>
        <p:nvSpPr>
          <p:cNvPr id="713" name="Google Shape;713;p62"/>
          <p:cNvSpPr txBox="1"/>
          <p:nvPr/>
        </p:nvSpPr>
        <p:spPr>
          <a:xfrm>
            <a:off x="4889175" y="1181275"/>
            <a:ext cx="4053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B1B1B"/>
                </a:solidFill>
              </a:rPr>
              <a:t>const canvas = document.getElementById("canvas");</a:t>
            </a:r>
            <a:endParaRPr sz="1000">
              <a:solidFill>
                <a:srgbClr val="1B1B1B"/>
              </a:solidFill>
            </a:endParaRPr>
          </a:p>
          <a:p>
            <a:pPr indent="0" lvl="0" marL="0" rtl="0" algn="l">
              <a:spcBef>
                <a:spcPts val="0"/>
              </a:spcBef>
              <a:spcAft>
                <a:spcPts val="0"/>
              </a:spcAft>
              <a:buNone/>
            </a:pPr>
            <a:r>
              <a:rPr lang="en" sz="1000">
                <a:solidFill>
                  <a:srgbClr val="1B1B1B"/>
                </a:solidFill>
              </a:rPr>
              <a:t>const ctx = canvas.getContext("2d");</a:t>
            </a:r>
            <a:endParaRPr sz="1000">
              <a:solidFill>
                <a:srgbClr val="1B1B1B"/>
              </a:solidFill>
            </a:endParaRPr>
          </a:p>
          <a:p>
            <a:pPr indent="0" lvl="0" marL="0" rtl="0" algn="l">
              <a:spcBef>
                <a:spcPts val="0"/>
              </a:spcBef>
              <a:spcAft>
                <a:spcPts val="0"/>
              </a:spcAft>
              <a:buNone/>
            </a:pPr>
            <a:r>
              <a:t/>
            </a:r>
            <a:endParaRPr sz="1000">
              <a:solidFill>
                <a:srgbClr val="1B1B1B"/>
              </a:solidFill>
            </a:endParaRPr>
          </a:p>
          <a:p>
            <a:pPr indent="0" lvl="0" marL="0" rtl="0" algn="l">
              <a:spcBef>
                <a:spcPts val="0"/>
              </a:spcBef>
              <a:spcAft>
                <a:spcPts val="0"/>
              </a:spcAft>
              <a:buNone/>
            </a:pPr>
            <a:r>
              <a:rPr lang="en" sz="1000">
                <a:solidFill>
                  <a:srgbClr val="1B1B1B"/>
                </a:solidFill>
              </a:rPr>
              <a:t>ctx.fillStyle = "green";</a:t>
            </a:r>
            <a:endParaRPr sz="1000">
              <a:solidFill>
                <a:srgbClr val="1B1B1B"/>
              </a:solidFill>
            </a:endParaRPr>
          </a:p>
          <a:p>
            <a:pPr indent="0" lvl="0" marL="0" rtl="0" algn="l">
              <a:spcBef>
                <a:spcPts val="0"/>
              </a:spcBef>
              <a:spcAft>
                <a:spcPts val="0"/>
              </a:spcAft>
              <a:buNone/>
            </a:pPr>
            <a:r>
              <a:rPr lang="en" sz="1000">
                <a:solidFill>
                  <a:srgbClr val="1B1B1B"/>
                </a:solidFill>
              </a:rPr>
              <a:t>ctx.fillRect(10, 10, 150, 100);</a:t>
            </a:r>
            <a:endParaRPr sz="1000">
              <a:solidFill>
                <a:srgbClr val="1B1B1B"/>
              </a:solidFill>
            </a:endParaRPr>
          </a:p>
        </p:txBody>
      </p:sp>
      <p:pic>
        <p:nvPicPr>
          <p:cNvPr id="714" name="Google Shape;714;p62"/>
          <p:cNvPicPr preferRelativeResize="0"/>
          <p:nvPr/>
        </p:nvPicPr>
        <p:blipFill>
          <a:blip r:embed="rId3">
            <a:alphaModFix/>
          </a:blip>
          <a:stretch>
            <a:fillRect/>
          </a:stretch>
        </p:blipFill>
        <p:spPr>
          <a:xfrm>
            <a:off x="5508113" y="2277588"/>
            <a:ext cx="1762125" cy="1247775"/>
          </a:xfrm>
          <a:prstGeom prst="rect">
            <a:avLst/>
          </a:prstGeom>
          <a:noFill/>
          <a:ln>
            <a:noFill/>
          </a:ln>
        </p:spPr>
      </p:pic>
      <p:sp>
        <p:nvSpPr>
          <p:cNvPr id="715" name="Google Shape;715;p62"/>
          <p:cNvSpPr txBox="1"/>
          <p:nvPr/>
        </p:nvSpPr>
        <p:spPr>
          <a:xfrm>
            <a:off x="4889175" y="34454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Canvas API - Web APIs | MDN (mozilla.org)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Scalable Visualization with Canvas</a:t>
            </a:r>
            <a:endParaRPr/>
          </a:p>
        </p:txBody>
      </p:sp>
      <p:sp>
        <p:nvSpPr>
          <p:cNvPr id="721" name="Google Shape;721;p63"/>
          <p:cNvSpPr txBox="1"/>
          <p:nvPr>
            <p:ph idx="1" type="body"/>
          </p:nvPr>
        </p:nvSpPr>
        <p:spPr>
          <a:xfrm>
            <a:off x="311700" y="666150"/>
            <a:ext cx="5054100" cy="4159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2"/>
              </a:buClr>
              <a:buSzPct val="61111"/>
              <a:buFont typeface="Arial"/>
              <a:buNone/>
            </a:pPr>
            <a:r>
              <a:rPr lang="en"/>
              <a:t>Advantages of Canvas for Scalable Visualizations</a:t>
            </a:r>
            <a:endParaRPr/>
          </a:p>
          <a:p>
            <a:pPr indent="-325755" lvl="0" marL="457200" rtl="0" algn="l">
              <a:spcBef>
                <a:spcPts val="1200"/>
              </a:spcBef>
              <a:spcAft>
                <a:spcPts val="0"/>
              </a:spcAft>
              <a:buSzPct val="100000"/>
              <a:buChar char="●"/>
            </a:pPr>
            <a:r>
              <a:rPr lang="en"/>
              <a:t>Performance and Rendering Efficiency</a:t>
            </a:r>
            <a:endParaRPr/>
          </a:p>
          <a:p>
            <a:pPr indent="-304165" lvl="1" marL="914400" rtl="0" algn="l">
              <a:spcBef>
                <a:spcPts val="0"/>
              </a:spcBef>
              <a:spcAft>
                <a:spcPts val="0"/>
              </a:spcAft>
              <a:buSzPct val="100000"/>
              <a:buChar char="●"/>
            </a:pPr>
            <a:r>
              <a:rPr lang="en"/>
              <a:t>Canvas utilizes immediate mode rendering, allowing direct manipulation of pixel data.</a:t>
            </a:r>
            <a:endParaRPr/>
          </a:p>
          <a:p>
            <a:pPr indent="-304165" lvl="1" marL="914400" rtl="0" algn="l">
              <a:spcBef>
                <a:spcPts val="0"/>
              </a:spcBef>
              <a:spcAft>
                <a:spcPts val="0"/>
              </a:spcAft>
              <a:buSzPct val="100000"/>
              <a:buChar char="●"/>
            </a:pPr>
            <a:r>
              <a:rPr lang="en"/>
              <a:t>It can handle large datasets more efficiently than SVG, making it suitable for complex and dynamic visualizations.</a:t>
            </a:r>
            <a:endParaRPr/>
          </a:p>
          <a:p>
            <a:pPr indent="-325755" lvl="0" marL="457200" rtl="0" algn="l">
              <a:spcBef>
                <a:spcPts val="0"/>
              </a:spcBef>
              <a:spcAft>
                <a:spcPts val="0"/>
              </a:spcAft>
              <a:buSzPct val="100000"/>
              <a:buChar char="●"/>
            </a:pPr>
            <a:r>
              <a:rPr lang="en"/>
              <a:t>Flexibility and Customization</a:t>
            </a:r>
            <a:endParaRPr/>
          </a:p>
          <a:p>
            <a:pPr indent="-304165" lvl="1" marL="914400" rtl="0" algn="l">
              <a:spcBef>
                <a:spcPts val="0"/>
              </a:spcBef>
              <a:spcAft>
                <a:spcPts val="0"/>
              </a:spcAft>
              <a:buSzPct val="100000"/>
              <a:buChar char="●"/>
            </a:pPr>
            <a:r>
              <a:rPr lang="en"/>
              <a:t>With Canvas, you have full control over every pixel, enabling custom rendering and advanced graphical effects.</a:t>
            </a:r>
            <a:endParaRPr/>
          </a:p>
          <a:p>
            <a:pPr indent="-304165" lvl="1" marL="914400" rtl="0" algn="l">
              <a:spcBef>
                <a:spcPts val="0"/>
              </a:spcBef>
              <a:spcAft>
                <a:spcPts val="0"/>
              </a:spcAft>
              <a:buSzPct val="100000"/>
              <a:buChar char="●"/>
            </a:pPr>
            <a:r>
              <a:rPr lang="en"/>
              <a:t>It provides the flexibility to create unique visualizations and interactive experiences tailored to specific requirements.</a:t>
            </a:r>
            <a:endParaRPr/>
          </a:p>
          <a:p>
            <a:pPr indent="-325755" lvl="0" marL="457200" rtl="0" algn="l">
              <a:spcBef>
                <a:spcPts val="0"/>
              </a:spcBef>
              <a:spcAft>
                <a:spcPts val="0"/>
              </a:spcAft>
              <a:buSzPct val="100000"/>
              <a:buChar char="●"/>
            </a:pPr>
            <a:r>
              <a:rPr lang="en"/>
              <a:t>Responsiveness and Interactivity</a:t>
            </a:r>
            <a:endParaRPr/>
          </a:p>
          <a:p>
            <a:pPr indent="-304165" lvl="1" marL="914400" rtl="0" algn="l">
              <a:spcBef>
                <a:spcPts val="0"/>
              </a:spcBef>
              <a:spcAft>
                <a:spcPts val="0"/>
              </a:spcAft>
              <a:buSzPct val="100000"/>
              <a:buChar char="●"/>
            </a:pPr>
            <a:r>
              <a:rPr lang="en"/>
              <a:t>Canvas can handle real-time updates and interactions more efficiently, making it ideal for interactive visualizations.</a:t>
            </a:r>
            <a:endParaRPr/>
          </a:p>
          <a:p>
            <a:pPr indent="-304165" lvl="1" marL="914400" rtl="0" algn="l">
              <a:spcBef>
                <a:spcPts val="0"/>
              </a:spcBef>
              <a:spcAft>
                <a:spcPts val="0"/>
              </a:spcAft>
              <a:buSzPct val="100000"/>
              <a:buChar char="●"/>
            </a:pPr>
            <a:r>
              <a:rPr lang="en"/>
              <a:t>It enables smooth animations, responsive transitions, and interactive features without sacrificing performance.</a:t>
            </a:r>
            <a:endParaRPr/>
          </a:p>
        </p:txBody>
      </p:sp>
      <p:pic>
        <p:nvPicPr>
          <p:cNvPr id="722" name="Google Shape;722;p63"/>
          <p:cNvPicPr preferRelativeResize="0"/>
          <p:nvPr/>
        </p:nvPicPr>
        <p:blipFill rotWithShape="1">
          <a:blip r:embed="rId3">
            <a:alphaModFix/>
          </a:blip>
          <a:srcRect b="0" l="0" r="49604" t="0"/>
          <a:stretch/>
        </p:blipFill>
        <p:spPr>
          <a:xfrm>
            <a:off x="5743237" y="572700"/>
            <a:ext cx="2411675" cy="2392750"/>
          </a:xfrm>
          <a:prstGeom prst="rect">
            <a:avLst/>
          </a:prstGeom>
          <a:noFill/>
          <a:ln>
            <a:noFill/>
          </a:ln>
        </p:spPr>
      </p:pic>
      <p:pic>
        <p:nvPicPr>
          <p:cNvPr id="723" name="Google Shape;723;p63"/>
          <p:cNvPicPr preferRelativeResize="0"/>
          <p:nvPr/>
        </p:nvPicPr>
        <p:blipFill rotWithShape="1">
          <a:blip r:embed="rId3">
            <a:alphaModFix/>
          </a:blip>
          <a:srcRect b="0" l="51941" r="0" t="22928"/>
          <a:stretch/>
        </p:blipFill>
        <p:spPr>
          <a:xfrm>
            <a:off x="5874425" y="2865375"/>
            <a:ext cx="2362550" cy="1894350"/>
          </a:xfrm>
          <a:prstGeom prst="rect">
            <a:avLst/>
          </a:prstGeom>
          <a:noFill/>
          <a:ln>
            <a:noFill/>
          </a:ln>
        </p:spPr>
      </p:pic>
      <p:sp>
        <p:nvSpPr>
          <p:cNvPr id="724" name="Google Shape;724;p63"/>
          <p:cNvSpPr txBox="1"/>
          <p:nvPr/>
        </p:nvSpPr>
        <p:spPr>
          <a:xfrm rot="5400000">
            <a:off x="7521913" y="2650575"/>
            <a:ext cx="18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Rendering Time</a:t>
            </a:r>
            <a:endParaRPr>
              <a:latin typeface="Playfair Display"/>
              <a:ea typeface="Playfair Display"/>
              <a:cs typeface="Playfair Display"/>
              <a:sym typeface="Playfair Display"/>
            </a:endParaRPr>
          </a:p>
        </p:txBody>
      </p:sp>
      <p:sp>
        <p:nvSpPr>
          <p:cNvPr id="725" name="Google Shape;725;p63"/>
          <p:cNvSpPr txBox="1"/>
          <p:nvPr/>
        </p:nvSpPr>
        <p:spPr>
          <a:xfrm>
            <a:off x="6558900" y="4550250"/>
            <a:ext cx="18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Complexity</a:t>
            </a:r>
            <a:endParaRPr>
              <a:latin typeface="Playfair Display"/>
              <a:ea typeface="Playfair Display"/>
              <a:cs typeface="Playfair Display"/>
              <a:sym typeface="Playfair Display"/>
            </a:endParaRPr>
          </a:p>
        </p:txBody>
      </p:sp>
      <p:sp>
        <p:nvSpPr>
          <p:cNvPr id="726" name="Google Shape;726;p63"/>
          <p:cNvSpPr txBox="1"/>
          <p:nvPr/>
        </p:nvSpPr>
        <p:spPr>
          <a:xfrm>
            <a:off x="6063100" y="2965450"/>
            <a:ext cx="29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Objects</a:t>
            </a:r>
            <a:endParaRPr>
              <a:latin typeface="Playfair Display"/>
              <a:ea typeface="Playfair Display"/>
              <a:cs typeface="Playfair Display"/>
              <a:sym typeface="Playfair Display"/>
            </a:endParaRPr>
          </a:p>
        </p:txBody>
      </p:sp>
      <p:sp>
        <p:nvSpPr>
          <p:cNvPr id="727" name="Google Shape;727;p63"/>
          <p:cNvSpPr txBox="1"/>
          <p:nvPr/>
        </p:nvSpPr>
        <p:spPr>
          <a:xfrm>
            <a:off x="6063100" y="1173675"/>
            <a:ext cx="29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Space</a:t>
            </a:r>
            <a:endParaRPr>
              <a:latin typeface="Playfair Display"/>
              <a:ea typeface="Playfair Display"/>
              <a:cs typeface="Playfair Display"/>
              <a:sym typeface="Playfair Displ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Scalable Visualization with Canvas</a:t>
            </a:r>
            <a:endParaRPr/>
          </a:p>
          <a:p>
            <a:pPr indent="0" lvl="0" marL="0" rtl="0" algn="l">
              <a:spcBef>
                <a:spcPts val="0"/>
              </a:spcBef>
              <a:spcAft>
                <a:spcPts val="0"/>
              </a:spcAft>
              <a:buNone/>
            </a:pPr>
            <a:r>
              <a:t/>
            </a:r>
            <a:endParaRPr/>
          </a:p>
        </p:txBody>
      </p:sp>
      <p:sp>
        <p:nvSpPr>
          <p:cNvPr id="733" name="Google Shape;733;p64"/>
          <p:cNvSpPr txBox="1"/>
          <p:nvPr>
            <p:ph idx="1" type="body"/>
          </p:nvPr>
        </p:nvSpPr>
        <p:spPr>
          <a:xfrm>
            <a:off x="311700" y="1234075"/>
            <a:ext cx="4578300" cy="33348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Clr>
                <a:schemeClr val="dk2"/>
              </a:buClr>
              <a:buSzPct val="61111"/>
              <a:buFont typeface="Arial"/>
              <a:buNone/>
            </a:pPr>
            <a:r>
              <a:rPr lang="en"/>
              <a:t>Considerations for Using Canvas in Scalable Visualizations</a:t>
            </a:r>
            <a:endParaRPr/>
          </a:p>
          <a:p>
            <a:pPr indent="-308610" lvl="0" marL="457200" rtl="0" algn="l">
              <a:spcBef>
                <a:spcPts val="1200"/>
              </a:spcBef>
              <a:spcAft>
                <a:spcPts val="0"/>
              </a:spcAft>
              <a:buSzPct val="100000"/>
              <a:buChar char="●"/>
            </a:pPr>
            <a:r>
              <a:rPr lang="en"/>
              <a:t>Complexity and Learning Curve</a:t>
            </a:r>
            <a:endParaRPr/>
          </a:p>
          <a:p>
            <a:pPr indent="-290830" lvl="1" marL="914400" rtl="0" algn="l">
              <a:spcBef>
                <a:spcPts val="0"/>
              </a:spcBef>
              <a:spcAft>
                <a:spcPts val="0"/>
              </a:spcAft>
              <a:buSzPct val="100000"/>
              <a:buChar char="●"/>
            </a:pPr>
            <a:r>
              <a:rPr lang="en"/>
              <a:t>Working with Canvas requires a solid understanding of JavaScript and graphics programming concepts.</a:t>
            </a:r>
            <a:endParaRPr/>
          </a:p>
          <a:p>
            <a:pPr indent="-290830" lvl="1" marL="914400" rtl="0" algn="l">
              <a:spcBef>
                <a:spcPts val="0"/>
              </a:spcBef>
              <a:spcAft>
                <a:spcPts val="0"/>
              </a:spcAft>
              <a:buSzPct val="100000"/>
              <a:buChar char="●"/>
            </a:pPr>
            <a:r>
              <a:rPr lang="en"/>
              <a:t>It may have a steeper learning curve compared to SVG, but the flexibility and performance advantages make it worth considering.</a:t>
            </a:r>
            <a:endParaRPr/>
          </a:p>
          <a:p>
            <a:pPr indent="-308610" lvl="0" marL="457200" rtl="0" algn="l">
              <a:spcBef>
                <a:spcPts val="0"/>
              </a:spcBef>
              <a:spcAft>
                <a:spcPts val="0"/>
              </a:spcAft>
              <a:buSzPct val="100000"/>
              <a:buChar char="●"/>
            </a:pPr>
            <a:r>
              <a:rPr lang="en"/>
              <a:t>Browser Compatibility</a:t>
            </a:r>
            <a:endParaRPr/>
          </a:p>
          <a:p>
            <a:pPr indent="-290830" lvl="1" marL="914400" rtl="0" algn="l">
              <a:spcBef>
                <a:spcPts val="0"/>
              </a:spcBef>
              <a:spcAft>
                <a:spcPts val="0"/>
              </a:spcAft>
              <a:buSzPct val="100000"/>
              <a:buChar char="●"/>
            </a:pPr>
            <a:r>
              <a:rPr lang="en"/>
              <a:t>Canvas is widely supported in modern browsers but requires JavaScript to render and interact with the visualizations.</a:t>
            </a:r>
            <a:endParaRPr/>
          </a:p>
          <a:p>
            <a:pPr indent="-290830" lvl="1" marL="914400" rtl="0" algn="l">
              <a:spcBef>
                <a:spcPts val="0"/>
              </a:spcBef>
              <a:spcAft>
                <a:spcPts val="0"/>
              </a:spcAft>
              <a:buSzPct val="100000"/>
              <a:buChar char="●"/>
            </a:pPr>
            <a:r>
              <a:rPr lang="en"/>
              <a:t>Ensure compatibility with target browsers and consider fallback options for older or non-supported browsers.</a:t>
            </a:r>
            <a:endParaRPr/>
          </a:p>
          <a:p>
            <a:pPr indent="-308610" lvl="0" marL="457200" rtl="0" algn="l">
              <a:spcBef>
                <a:spcPts val="0"/>
              </a:spcBef>
              <a:spcAft>
                <a:spcPts val="0"/>
              </a:spcAft>
              <a:buSzPct val="100000"/>
              <a:buChar char="●"/>
            </a:pPr>
            <a:r>
              <a:rPr lang="en"/>
              <a:t>Use Cases and Examples</a:t>
            </a:r>
            <a:endParaRPr/>
          </a:p>
          <a:p>
            <a:pPr indent="-290830" lvl="1" marL="914400" rtl="0" algn="l">
              <a:spcBef>
                <a:spcPts val="0"/>
              </a:spcBef>
              <a:spcAft>
                <a:spcPts val="0"/>
              </a:spcAft>
              <a:buSzPct val="100000"/>
              <a:buChar char="●"/>
            </a:pPr>
            <a:r>
              <a:rPr lang="en"/>
              <a:t>Canvas is well-suited for visualizations with large datasets, dynamic updates, complex animations, and custom graphical effects.</a:t>
            </a:r>
            <a:endParaRPr/>
          </a:p>
          <a:p>
            <a:pPr indent="-290830" lvl="1" marL="914400" rtl="0" algn="l">
              <a:spcBef>
                <a:spcPts val="0"/>
              </a:spcBef>
              <a:spcAft>
                <a:spcPts val="0"/>
              </a:spcAft>
              <a:buSzPct val="100000"/>
              <a:buChar char="●"/>
            </a:pPr>
            <a:r>
              <a:rPr lang="en"/>
              <a:t>Showcase examples of scalable visualizations created with Canvas to inspire and demonstrate its capabilities.</a:t>
            </a:r>
            <a:endParaRPr/>
          </a:p>
        </p:txBody>
      </p:sp>
      <p:sp>
        <p:nvSpPr>
          <p:cNvPr id="734" name="Google Shape;734;p64"/>
          <p:cNvSpPr txBox="1"/>
          <p:nvPr/>
        </p:nvSpPr>
        <p:spPr>
          <a:xfrm>
            <a:off x="5042400" y="1204338"/>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UBC-InfoVis/2021-436V-examples: d3-canvas-scatter-plot - CodeSandbox</a:t>
            </a:r>
            <a:endParaRPr/>
          </a:p>
        </p:txBody>
      </p:sp>
      <p:pic>
        <p:nvPicPr>
          <p:cNvPr id="735" name="Google Shape;735;p64"/>
          <p:cNvPicPr preferRelativeResize="0"/>
          <p:nvPr/>
        </p:nvPicPr>
        <p:blipFill>
          <a:blip r:embed="rId4">
            <a:alphaModFix/>
          </a:blip>
          <a:stretch>
            <a:fillRect/>
          </a:stretch>
        </p:blipFill>
        <p:spPr>
          <a:xfrm>
            <a:off x="5042400" y="1727538"/>
            <a:ext cx="3949200" cy="298841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5"/>
          <p:cNvSpPr txBox="1"/>
          <p:nvPr/>
        </p:nvSpPr>
        <p:spPr>
          <a:xfrm>
            <a:off x="155875" y="5727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D3 and Canvas in 3 steps (freecodecamp.org)</a:t>
            </a:r>
            <a:endParaRPr/>
          </a:p>
        </p:txBody>
      </p:sp>
      <p:sp>
        <p:nvSpPr>
          <p:cNvPr id="741" name="Google Shape;741;p6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Scalable Visualization with Canvas</a:t>
            </a:r>
            <a:endParaRPr/>
          </a:p>
        </p:txBody>
      </p:sp>
      <p:pic>
        <p:nvPicPr>
          <p:cNvPr id="742" name="Google Shape;742;p65"/>
          <p:cNvPicPr preferRelativeResize="0"/>
          <p:nvPr/>
        </p:nvPicPr>
        <p:blipFill>
          <a:blip r:embed="rId4">
            <a:alphaModFix/>
          </a:blip>
          <a:stretch>
            <a:fillRect/>
          </a:stretch>
        </p:blipFill>
        <p:spPr>
          <a:xfrm>
            <a:off x="86775" y="1095900"/>
            <a:ext cx="4114150" cy="2305000"/>
          </a:xfrm>
          <a:prstGeom prst="rect">
            <a:avLst/>
          </a:prstGeom>
          <a:noFill/>
          <a:ln>
            <a:noFill/>
          </a:ln>
        </p:spPr>
      </p:pic>
      <p:grpSp>
        <p:nvGrpSpPr>
          <p:cNvPr id="743" name="Google Shape;743;p65"/>
          <p:cNvGrpSpPr/>
          <p:nvPr/>
        </p:nvGrpSpPr>
        <p:grpSpPr>
          <a:xfrm>
            <a:off x="2674216" y="1831602"/>
            <a:ext cx="1493880" cy="1697994"/>
            <a:chOff x="6256463" y="346225"/>
            <a:chExt cx="2477412" cy="2743125"/>
          </a:xfrm>
        </p:grpSpPr>
        <p:sp>
          <p:nvSpPr>
            <p:cNvPr id="744" name="Google Shape;744;p65"/>
            <p:cNvSpPr/>
            <p:nvPr/>
          </p:nvSpPr>
          <p:spPr>
            <a:xfrm>
              <a:off x="6481475" y="346225"/>
              <a:ext cx="2252400" cy="572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Canvas</a:t>
              </a:r>
              <a:endParaRPr/>
            </a:p>
          </p:txBody>
        </p:sp>
        <p:sp>
          <p:nvSpPr>
            <p:cNvPr id="745" name="Google Shape;745;p65"/>
            <p:cNvSpPr/>
            <p:nvPr/>
          </p:nvSpPr>
          <p:spPr>
            <a:xfrm>
              <a:off x="6481475" y="2516650"/>
              <a:ext cx="2252400" cy="572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Custom tags</a:t>
              </a:r>
              <a:endParaRPr>
                <a:solidFill>
                  <a:schemeClr val="lt1"/>
                </a:solidFill>
              </a:endParaRPr>
            </a:p>
          </p:txBody>
        </p:sp>
        <p:sp>
          <p:nvSpPr>
            <p:cNvPr id="746" name="Google Shape;746;p65"/>
            <p:cNvSpPr/>
            <p:nvPr/>
          </p:nvSpPr>
          <p:spPr>
            <a:xfrm>
              <a:off x="7423025" y="1057488"/>
              <a:ext cx="369300" cy="1320600"/>
            </a:xfrm>
            <a:prstGeom prst="up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5"/>
            <p:cNvSpPr txBox="1"/>
            <p:nvPr/>
          </p:nvSpPr>
          <p:spPr>
            <a:xfrm>
              <a:off x="6256463" y="1394545"/>
              <a:ext cx="182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Binding</a:t>
              </a:r>
              <a:endParaRPr>
                <a:latin typeface="Playfair Display"/>
                <a:ea typeface="Playfair Display"/>
                <a:cs typeface="Playfair Display"/>
                <a:sym typeface="Playfair Display"/>
              </a:endParaRPr>
            </a:p>
          </p:txBody>
        </p:sp>
      </p:grpSp>
      <p:sp>
        <p:nvSpPr>
          <p:cNvPr id="748" name="Google Shape;748;p65"/>
          <p:cNvSpPr/>
          <p:nvPr/>
        </p:nvSpPr>
        <p:spPr>
          <a:xfrm>
            <a:off x="5107975" y="718000"/>
            <a:ext cx="2879400" cy="2304900"/>
          </a:xfrm>
          <a:prstGeom prst="rect">
            <a:avLst/>
          </a:prstGeom>
          <a:solidFill>
            <a:srgbClr val="F3F3F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Hidden Canvas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9" name="Google Shape;749;p65"/>
          <p:cNvSpPr/>
          <p:nvPr/>
        </p:nvSpPr>
        <p:spPr>
          <a:xfrm>
            <a:off x="5403350" y="1177850"/>
            <a:ext cx="2879400" cy="23049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Canvas</a:t>
            </a:r>
            <a:endParaRPr/>
          </a:p>
        </p:txBody>
      </p:sp>
      <p:sp>
        <p:nvSpPr>
          <p:cNvPr id="750" name="Google Shape;750;p65"/>
          <p:cNvSpPr/>
          <p:nvPr/>
        </p:nvSpPr>
        <p:spPr>
          <a:xfrm>
            <a:off x="345350" y="4013125"/>
            <a:ext cx="1796700" cy="779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Capture Interaction from Canvas (mousemove)</a:t>
            </a:r>
            <a:endParaRPr>
              <a:solidFill>
                <a:schemeClr val="lt1"/>
              </a:solidFill>
            </a:endParaRPr>
          </a:p>
        </p:txBody>
      </p:sp>
      <p:sp>
        <p:nvSpPr>
          <p:cNvPr id="751" name="Google Shape;751;p65"/>
          <p:cNvSpPr/>
          <p:nvPr/>
        </p:nvSpPr>
        <p:spPr>
          <a:xfrm>
            <a:off x="3404325" y="4013125"/>
            <a:ext cx="2204400" cy="779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Using mouse point, find the objects from hidden canvas</a:t>
            </a:r>
            <a:endParaRPr>
              <a:solidFill>
                <a:schemeClr val="lt1"/>
              </a:solidFill>
            </a:endParaRPr>
          </a:p>
        </p:txBody>
      </p:sp>
      <p:sp>
        <p:nvSpPr>
          <p:cNvPr id="752" name="Google Shape;752;p65"/>
          <p:cNvSpPr/>
          <p:nvPr/>
        </p:nvSpPr>
        <p:spPr>
          <a:xfrm>
            <a:off x="6633075" y="4013125"/>
            <a:ext cx="2204400" cy="779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Update visualization based on the changes of hidden canvas </a:t>
            </a:r>
            <a:endParaRPr>
              <a:solidFill>
                <a:schemeClr val="lt1"/>
              </a:solidFill>
            </a:endParaRPr>
          </a:p>
        </p:txBody>
      </p:sp>
      <p:sp>
        <p:nvSpPr>
          <p:cNvPr id="753" name="Google Shape;753;p65"/>
          <p:cNvSpPr/>
          <p:nvPr/>
        </p:nvSpPr>
        <p:spPr>
          <a:xfrm>
            <a:off x="2264950" y="4292025"/>
            <a:ext cx="943500" cy="2133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5"/>
          <p:cNvSpPr/>
          <p:nvPr/>
        </p:nvSpPr>
        <p:spPr>
          <a:xfrm>
            <a:off x="5689575" y="4296175"/>
            <a:ext cx="943500" cy="2133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5"/>
          <p:cNvSpPr txBox="1"/>
          <p:nvPr/>
        </p:nvSpPr>
        <p:spPr>
          <a:xfrm>
            <a:off x="6216475" y="3459438"/>
            <a:ext cx="14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layfair Display"/>
                <a:ea typeface="Playfair Display"/>
                <a:cs typeface="Playfair Display"/>
                <a:sym typeface="Playfair Display"/>
              </a:rPr>
              <a:t>Overlapping</a:t>
            </a:r>
            <a:endParaRPr>
              <a:latin typeface="Playfair Display"/>
              <a:ea typeface="Playfair Display"/>
              <a:cs typeface="Playfair Display"/>
              <a:sym typeface="Playfair Display"/>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Annotations</a:t>
            </a:r>
            <a:endParaRPr/>
          </a:p>
        </p:txBody>
      </p:sp>
      <p:sp>
        <p:nvSpPr>
          <p:cNvPr id="761" name="Google Shape;761;p66"/>
          <p:cNvSpPr txBox="1"/>
          <p:nvPr>
            <p:ph idx="1" type="body"/>
          </p:nvPr>
        </p:nvSpPr>
        <p:spPr>
          <a:xfrm>
            <a:off x="196850" y="649750"/>
            <a:ext cx="5825100" cy="39273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Types of Annotations</a:t>
            </a:r>
            <a:endParaRPr/>
          </a:p>
          <a:p>
            <a:pPr indent="-297497" lvl="1" marL="914400" rtl="0" algn="l">
              <a:spcBef>
                <a:spcPts val="0"/>
              </a:spcBef>
              <a:spcAft>
                <a:spcPts val="0"/>
              </a:spcAft>
              <a:buSzPct val="100000"/>
              <a:buChar char="●"/>
            </a:pPr>
            <a:r>
              <a:rPr lang="en"/>
              <a:t>Markers: Pointers, arrows, or symbols placed on specific data points or areas of interest.</a:t>
            </a:r>
            <a:endParaRPr/>
          </a:p>
          <a:p>
            <a:pPr indent="-297497" lvl="1" marL="914400" rtl="0" algn="l">
              <a:spcBef>
                <a:spcPts val="0"/>
              </a:spcBef>
              <a:spcAft>
                <a:spcPts val="0"/>
              </a:spcAft>
              <a:buSzPct val="100000"/>
              <a:buChar char="●"/>
            </a:pPr>
            <a:r>
              <a:rPr lang="en"/>
              <a:t>Labels: Text annotations providing additional information or descriptions.</a:t>
            </a:r>
            <a:endParaRPr/>
          </a:p>
          <a:p>
            <a:pPr indent="-297497" lvl="1" marL="914400" rtl="0" algn="l">
              <a:spcBef>
                <a:spcPts val="0"/>
              </a:spcBef>
              <a:spcAft>
                <a:spcPts val="0"/>
              </a:spcAft>
              <a:buSzPct val="100000"/>
              <a:buChar char="●"/>
            </a:pPr>
            <a:r>
              <a:rPr lang="en"/>
              <a:t>Lines and Connectors: Lines or paths connecting data points or groups, emphasizing relationships or comparisons.</a:t>
            </a:r>
            <a:endParaRPr/>
          </a:p>
          <a:p>
            <a:pPr indent="-297497" lvl="1" marL="914400" rtl="0" algn="l">
              <a:spcBef>
                <a:spcPts val="0"/>
              </a:spcBef>
              <a:spcAft>
                <a:spcPts val="0"/>
              </a:spcAft>
              <a:buSzPct val="100000"/>
              <a:buChar char="●"/>
            </a:pPr>
            <a:r>
              <a:rPr lang="en"/>
              <a:t>Regions and Shapes: Shaded areas or shapes indicating specific regions or categories.</a:t>
            </a:r>
            <a:endParaRPr/>
          </a:p>
          <a:p>
            <a:pPr indent="-317182" lvl="0" marL="457200" rtl="0" algn="l">
              <a:spcBef>
                <a:spcPts val="0"/>
              </a:spcBef>
              <a:spcAft>
                <a:spcPts val="0"/>
              </a:spcAft>
              <a:buSzPct val="100000"/>
              <a:buChar char="●"/>
            </a:pPr>
            <a:r>
              <a:rPr lang="en"/>
              <a:t>Functions of Annotations</a:t>
            </a:r>
            <a:endParaRPr/>
          </a:p>
          <a:p>
            <a:pPr indent="-297497" lvl="1" marL="914400" rtl="0" algn="l">
              <a:spcBef>
                <a:spcPts val="0"/>
              </a:spcBef>
              <a:spcAft>
                <a:spcPts val="0"/>
              </a:spcAft>
              <a:buSzPct val="100000"/>
              <a:buChar char="●"/>
            </a:pPr>
            <a:r>
              <a:rPr lang="en"/>
              <a:t>Data Explanation: Annotations clarify complex data patterns or outliers, making the visualization more informative.</a:t>
            </a:r>
            <a:endParaRPr/>
          </a:p>
          <a:p>
            <a:pPr indent="-297497" lvl="1" marL="914400" rtl="0" algn="l">
              <a:spcBef>
                <a:spcPts val="0"/>
              </a:spcBef>
              <a:spcAft>
                <a:spcPts val="0"/>
              </a:spcAft>
              <a:buSzPct val="100000"/>
              <a:buChar char="●"/>
            </a:pPr>
            <a:r>
              <a:rPr lang="en"/>
              <a:t>Emphasis and Focus: Annotations draw attention to key insights, trends, or important data points.</a:t>
            </a:r>
            <a:endParaRPr/>
          </a:p>
          <a:p>
            <a:pPr indent="-297497" lvl="1" marL="914400" rtl="0" algn="l">
              <a:spcBef>
                <a:spcPts val="0"/>
              </a:spcBef>
              <a:spcAft>
                <a:spcPts val="0"/>
              </a:spcAft>
              <a:buSzPct val="100000"/>
              <a:buChar char="●"/>
            </a:pPr>
            <a:r>
              <a:rPr lang="en"/>
              <a:t>Storytelling: Annotations help narrate a story, guiding the audience through the visualization and providing context.</a:t>
            </a:r>
            <a:endParaRPr/>
          </a:p>
          <a:p>
            <a:pPr indent="-317182" lvl="0" marL="457200" rtl="0" algn="l">
              <a:spcBef>
                <a:spcPts val="0"/>
              </a:spcBef>
              <a:spcAft>
                <a:spcPts val="0"/>
              </a:spcAft>
              <a:buSzPct val="100000"/>
              <a:buChar char="●"/>
            </a:pPr>
            <a:r>
              <a:rPr lang="en"/>
              <a:t>Design Considerations</a:t>
            </a:r>
            <a:endParaRPr/>
          </a:p>
          <a:p>
            <a:pPr indent="-297497" lvl="1" marL="914400" rtl="0" algn="l">
              <a:spcBef>
                <a:spcPts val="0"/>
              </a:spcBef>
              <a:spcAft>
                <a:spcPts val="0"/>
              </a:spcAft>
              <a:buSzPct val="100000"/>
              <a:buChar char="●"/>
            </a:pPr>
            <a:r>
              <a:rPr b="1" lang="en"/>
              <a:t>Placement and Alignment</a:t>
            </a:r>
            <a:r>
              <a:rPr lang="en"/>
              <a:t>: Annotations should be strategically placed to avoid clutter and ensure clear visual hierarchy.</a:t>
            </a:r>
            <a:endParaRPr/>
          </a:p>
          <a:p>
            <a:pPr indent="-297497" lvl="1" marL="914400" rtl="0" algn="l">
              <a:spcBef>
                <a:spcPts val="0"/>
              </a:spcBef>
              <a:spcAft>
                <a:spcPts val="0"/>
              </a:spcAft>
              <a:buSzPct val="100000"/>
              <a:buChar char="●"/>
            </a:pPr>
            <a:r>
              <a:rPr b="1" lang="en"/>
              <a:t>Styling and Contrast</a:t>
            </a:r>
            <a:r>
              <a:rPr lang="en"/>
              <a:t>: Annotations should be visually distinct from the data points, using color, font size, or other visual cues.</a:t>
            </a:r>
            <a:endParaRPr/>
          </a:p>
          <a:p>
            <a:pPr indent="-297497" lvl="1" marL="914400" rtl="0" algn="l">
              <a:spcBef>
                <a:spcPts val="0"/>
              </a:spcBef>
              <a:spcAft>
                <a:spcPts val="0"/>
              </a:spcAft>
              <a:buSzPct val="100000"/>
              <a:buChar char="●"/>
            </a:pPr>
            <a:r>
              <a:rPr b="1" lang="en"/>
              <a:t>Interactivity</a:t>
            </a:r>
            <a:r>
              <a:rPr lang="en"/>
              <a:t>: Interactive annotations allow users to toggle visibility or access additional information when needed.</a:t>
            </a:r>
            <a:endParaRPr/>
          </a:p>
        </p:txBody>
      </p:sp>
      <p:sp>
        <p:nvSpPr>
          <p:cNvPr id="762" name="Google Shape;762;p66"/>
          <p:cNvSpPr txBox="1"/>
          <p:nvPr/>
        </p:nvSpPr>
        <p:spPr>
          <a:xfrm>
            <a:off x="6144000" y="36628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https://d3-annotation.susielu.com</a:t>
            </a:r>
            <a:endParaRPr/>
          </a:p>
        </p:txBody>
      </p:sp>
      <p:sp>
        <p:nvSpPr>
          <p:cNvPr id="763" name="Google Shape;763;p66"/>
          <p:cNvSpPr txBox="1"/>
          <p:nvPr/>
        </p:nvSpPr>
        <p:spPr>
          <a:xfrm>
            <a:off x="5898213" y="12650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UBC-InfoVis/2021-436V-examples: d3-annotated-line-chart - CodeSandbox</a:t>
            </a:r>
            <a:endParaRPr/>
          </a:p>
        </p:txBody>
      </p:sp>
      <p:pic>
        <p:nvPicPr>
          <p:cNvPr id="764" name="Google Shape;764;p66"/>
          <p:cNvPicPr preferRelativeResize="0"/>
          <p:nvPr/>
        </p:nvPicPr>
        <p:blipFill rotWithShape="1">
          <a:blip r:embed="rId5">
            <a:alphaModFix/>
          </a:blip>
          <a:srcRect b="0" l="0" r="1739" t="0"/>
          <a:stretch/>
        </p:blipFill>
        <p:spPr>
          <a:xfrm>
            <a:off x="6014150" y="1901300"/>
            <a:ext cx="2768126" cy="182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real application of d3js + leaflet</a:t>
            </a:r>
            <a:endParaRPr/>
          </a:p>
        </p:txBody>
      </p:sp>
      <p:pic>
        <p:nvPicPr>
          <p:cNvPr id="770" name="Google Shape;770;p67"/>
          <p:cNvPicPr preferRelativeResize="0"/>
          <p:nvPr/>
        </p:nvPicPr>
        <p:blipFill>
          <a:blip r:embed="rId3">
            <a:alphaModFix/>
          </a:blip>
          <a:stretch>
            <a:fillRect/>
          </a:stretch>
        </p:blipFill>
        <p:spPr>
          <a:xfrm>
            <a:off x="38674" y="1066425"/>
            <a:ext cx="4334526" cy="2239150"/>
          </a:xfrm>
          <a:prstGeom prst="rect">
            <a:avLst/>
          </a:prstGeom>
          <a:noFill/>
          <a:ln>
            <a:noFill/>
          </a:ln>
        </p:spPr>
      </p:pic>
      <p:sp>
        <p:nvSpPr>
          <p:cNvPr id="771" name="Google Shape;771;p67"/>
          <p:cNvSpPr txBox="1"/>
          <p:nvPr/>
        </p:nvSpPr>
        <p:spPr>
          <a:xfrm>
            <a:off x="237850" y="3485425"/>
            <a:ext cx="408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33333"/>
                </a:solidFill>
                <a:highlight>
                  <a:srgbClr val="FFFFFF"/>
                </a:highlight>
              </a:rPr>
              <a:t>S. Jin </a:t>
            </a:r>
            <a:r>
              <a:rPr i="1" lang="en" sz="1000">
                <a:solidFill>
                  <a:srgbClr val="333333"/>
                </a:solidFill>
                <a:highlight>
                  <a:srgbClr val="FFFFFF"/>
                </a:highlight>
              </a:rPr>
              <a:t>et al</a:t>
            </a:r>
            <a:r>
              <a:rPr lang="en" sz="1000">
                <a:solidFill>
                  <a:srgbClr val="333333"/>
                </a:solidFill>
                <a:highlight>
                  <a:srgbClr val="FFFFFF"/>
                </a:highlight>
              </a:rPr>
              <a:t>., "A Visual Analytics System for Improving Attention-based Traffic Forecasting Models," in </a:t>
            </a:r>
            <a:r>
              <a:rPr i="1" lang="en" sz="1000">
                <a:solidFill>
                  <a:srgbClr val="333333"/>
                </a:solidFill>
                <a:highlight>
                  <a:srgbClr val="FFFFFF"/>
                </a:highlight>
              </a:rPr>
              <a:t>IEEE Transactions on Visualization and Computer Graphics</a:t>
            </a:r>
            <a:r>
              <a:rPr lang="en" sz="1000">
                <a:solidFill>
                  <a:srgbClr val="333333"/>
                </a:solidFill>
                <a:highlight>
                  <a:srgbClr val="FFFFFF"/>
                </a:highlight>
              </a:rPr>
              <a:t>, vol. 29, no. 1, pp. 1102-1112, Jan. 2023, doi: 10.1109/TVCG.2022.3209462.</a:t>
            </a:r>
            <a:endParaRPr/>
          </a:p>
        </p:txBody>
      </p:sp>
      <p:sp>
        <p:nvSpPr>
          <p:cNvPr id="772" name="Google Shape;772;p67"/>
          <p:cNvSpPr txBox="1"/>
          <p:nvPr/>
        </p:nvSpPr>
        <p:spPr>
          <a:xfrm>
            <a:off x="4572000" y="3485425"/>
            <a:ext cx="4260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33333"/>
                </a:solidFill>
                <a:highlight>
                  <a:srgbClr val="FFFFFF"/>
                </a:highlight>
              </a:rPr>
              <a:t>C. Lee </a:t>
            </a:r>
            <a:r>
              <a:rPr i="1" lang="en" sz="1000">
                <a:solidFill>
                  <a:srgbClr val="333333"/>
                </a:solidFill>
                <a:highlight>
                  <a:srgbClr val="FFFFFF"/>
                </a:highlight>
              </a:rPr>
              <a:t>et al</a:t>
            </a:r>
            <a:r>
              <a:rPr lang="en" sz="1000">
                <a:solidFill>
                  <a:srgbClr val="333333"/>
                </a:solidFill>
                <a:highlight>
                  <a:srgbClr val="FFFFFF"/>
                </a:highlight>
              </a:rPr>
              <a:t>., "A Visual Analytics System for Exploring, Monitoring, and Forecasting Road Traffic Congestion," in </a:t>
            </a:r>
            <a:r>
              <a:rPr i="1" lang="en" sz="1000">
                <a:solidFill>
                  <a:srgbClr val="333333"/>
                </a:solidFill>
                <a:highlight>
                  <a:srgbClr val="FFFFFF"/>
                </a:highlight>
              </a:rPr>
              <a:t>IEEE Transactions on Visualization and Computer Graphics</a:t>
            </a:r>
            <a:r>
              <a:rPr lang="en" sz="1000">
                <a:solidFill>
                  <a:srgbClr val="333333"/>
                </a:solidFill>
                <a:highlight>
                  <a:srgbClr val="FFFFFF"/>
                </a:highlight>
              </a:rPr>
              <a:t>, vol. 26, no. 11, pp. 3133-3146, 1 Nov. 2020, doi: 10.1109/TVCG.2019.2922597.</a:t>
            </a:r>
            <a:endParaRPr/>
          </a:p>
        </p:txBody>
      </p:sp>
      <p:pic>
        <p:nvPicPr>
          <p:cNvPr id="773" name="Google Shape;773;p67"/>
          <p:cNvPicPr preferRelativeResize="0"/>
          <p:nvPr/>
        </p:nvPicPr>
        <p:blipFill>
          <a:blip r:embed="rId4">
            <a:alphaModFix/>
          </a:blip>
          <a:stretch>
            <a:fillRect/>
          </a:stretch>
        </p:blipFill>
        <p:spPr>
          <a:xfrm>
            <a:off x="4589600" y="1093884"/>
            <a:ext cx="4086000" cy="223914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Structured Prompting for Data Visualization</a:t>
            </a:r>
            <a:endParaRPr/>
          </a:p>
        </p:txBody>
      </p:sp>
      <p:sp>
        <p:nvSpPr>
          <p:cNvPr id="779" name="Google Shape;779;p68"/>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lnSpc>
                <a:spcPct val="130000"/>
              </a:lnSpc>
              <a:spcBef>
                <a:spcPts val="1200"/>
              </a:spcBef>
              <a:spcAft>
                <a:spcPts val="0"/>
              </a:spcAft>
              <a:buClr>
                <a:schemeClr val="dk2"/>
              </a:buClr>
              <a:buSzPts val="1018"/>
              <a:buFont typeface="Arial"/>
              <a:buNone/>
            </a:pPr>
            <a:r>
              <a:rPr lang="en" sz="1117">
                <a:latin typeface="Times New Roman"/>
                <a:ea typeface="Times New Roman"/>
                <a:cs typeface="Times New Roman"/>
                <a:sym typeface="Times New Roman"/>
              </a:rPr>
              <a:t>When using AI tools like ChatGPT to assist with D3.js development, structuring your prompts according to the data visualization pipeline yields better results.</a:t>
            </a:r>
            <a:endParaRPr sz="1117">
              <a:latin typeface="Times New Roman"/>
              <a:ea typeface="Times New Roman"/>
              <a:cs typeface="Times New Roman"/>
              <a:sym typeface="Times New Roman"/>
            </a:endParaRPr>
          </a:p>
          <a:p>
            <a:pPr indent="0" lvl="0" marL="0" rtl="0" algn="l">
              <a:lnSpc>
                <a:spcPct val="130000"/>
              </a:lnSpc>
              <a:spcBef>
                <a:spcPts val="1600"/>
              </a:spcBef>
              <a:spcAft>
                <a:spcPts val="0"/>
              </a:spcAft>
              <a:buClr>
                <a:schemeClr val="dk2"/>
              </a:buClr>
              <a:buSzPts val="1018"/>
              <a:buFont typeface="Arial"/>
              <a:buNone/>
            </a:pPr>
            <a:r>
              <a:rPr b="1" lang="en" sz="1210">
                <a:latin typeface="Times New Roman"/>
                <a:ea typeface="Times New Roman"/>
                <a:cs typeface="Times New Roman"/>
                <a:sym typeface="Times New Roman"/>
              </a:rPr>
              <a:t>The Visualization Pipeline and Prompt Strategy</a:t>
            </a:r>
            <a:endParaRPr b="1" sz="1210">
              <a:latin typeface="Times New Roman"/>
              <a:ea typeface="Times New Roman"/>
              <a:cs typeface="Times New Roman"/>
              <a:sym typeface="Times New Roman"/>
            </a:endParaRPr>
          </a:p>
          <a:p>
            <a:pPr indent="0" lvl="0" marL="0" rtl="0" algn="l">
              <a:lnSpc>
                <a:spcPct val="120000"/>
              </a:lnSpc>
              <a:spcBef>
                <a:spcPts val="1200"/>
              </a:spcBef>
              <a:spcAft>
                <a:spcPts val="0"/>
              </a:spcAft>
              <a:buClr>
                <a:schemeClr val="dk2"/>
              </a:buClr>
              <a:buSzPts val="1018"/>
              <a:buFont typeface="Arial"/>
              <a:buNone/>
            </a:pPr>
            <a:br>
              <a:rPr lang="en" sz="932">
                <a:latin typeface="Arial"/>
                <a:ea typeface="Arial"/>
                <a:cs typeface="Arial"/>
                <a:sym typeface="Arial"/>
              </a:rPr>
            </a:br>
            <a:br>
              <a:rPr lang="en" sz="932">
                <a:latin typeface="Arial"/>
                <a:ea typeface="Arial"/>
                <a:cs typeface="Arial"/>
                <a:sym typeface="Arial"/>
              </a:rPr>
            </a:br>
            <a:endParaRPr sz="932">
              <a:latin typeface="Arial"/>
              <a:ea typeface="Arial"/>
              <a:cs typeface="Arial"/>
              <a:sym typeface="Arial"/>
            </a:endParaRPr>
          </a:p>
          <a:p>
            <a:pPr indent="0" lvl="0" marL="0" rtl="0" algn="l">
              <a:lnSpc>
                <a:spcPct val="130000"/>
              </a:lnSpc>
              <a:spcBef>
                <a:spcPts val="1600"/>
              </a:spcBef>
              <a:spcAft>
                <a:spcPts val="0"/>
              </a:spcAft>
              <a:buClr>
                <a:schemeClr val="dk2"/>
              </a:buClr>
              <a:buSzPts val="1018"/>
              <a:buFont typeface="Arial"/>
              <a:buNone/>
            </a:pPr>
            <a:r>
              <a:rPr b="1" lang="en" sz="1210">
                <a:latin typeface="Times New Roman"/>
                <a:ea typeface="Times New Roman"/>
                <a:cs typeface="Times New Roman"/>
                <a:sym typeface="Times New Roman"/>
              </a:rPr>
              <a:t>Stage-Based Prompting Approach</a:t>
            </a:r>
            <a:endParaRPr b="1" sz="1210">
              <a:latin typeface="Times New Roman"/>
              <a:ea typeface="Times New Roman"/>
              <a:cs typeface="Times New Roman"/>
              <a:sym typeface="Times New Roman"/>
            </a:endParaRPr>
          </a:p>
          <a:p>
            <a:pPr indent="0" lvl="0" marL="0" rtl="0" algn="l">
              <a:lnSpc>
                <a:spcPct val="130000"/>
              </a:lnSpc>
              <a:spcBef>
                <a:spcPts val="1200"/>
              </a:spcBef>
              <a:spcAft>
                <a:spcPts val="0"/>
              </a:spcAft>
              <a:buClr>
                <a:schemeClr val="dk2"/>
              </a:buClr>
              <a:buSzPts val="1018"/>
              <a:buFont typeface="Arial"/>
              <a:buNone/>
            </a:pPr>
            <a:r>
              <a:rPr b="1" lang="en" sz="1117">
                <a:latin typeface="Times New Roman"/>
                <a:ea typeface="Times New Roman"/>
                <a:cs typeface="Times New Roman"/>
                <a:sym typeface="Times New Roman"/>
              </a:rPr>
              <a:t>Prompt Structure Example:</a:t>
            </a:r>
            <a:endParaRPr b="1" sz="1117">
              <a:latin typeface="Times New Roman"/>
              <a:ea typeface="Times New Roman"/>
              <a:cs typeface="Times New Roman"/>
              <a:sym typeface="Times New Roman"/>
            </a:endParaRPr>
          </a:p>
          <a:p>
            <a:pPr indent="0" lvl="0" marL="0" rtl="0" algn="l">
              <a:lnSpc>
                <a:spcPct val="120000"/>
              </a:lnSpc>
              <a:spcBef>
                <a:spcPts val="1200"/>
              </a:spcBef>
              <a:spcAft>
                <a:spcPts val="1200"/>
              </a:spcAft>
              <a:buClr>
                <a:schemeClr val="dk2"/>
              </a:buClr>
              <a:buSzPts val="1018"/>
              <a:buFont typeface="Arial"/>
              <a:buNone/>
            </a:pPr>
            <a:r>
              <a:rPr lang="en" sz="932">
                <a:latin typeface="Arial"/>
                <a:ea typeface="Arial"/>
                <a:cs typeface="Arial"/>
                <a:sym typeface="Arial"/>
              </a:rPr>
              <a:t>I need a D3.js visualization that:</a:t>
            </a:r>
            <a:br>
              <a:rPr lang="en" sz="932">
                <a:latin typeface="Arial"/>
                <a:ea typeface="Arial"/>
                <a:cs typeface="Arial"/>
                <a:sym typeface="Arial"/>
              </a:rPr>
            </a:br>
            <a:r>
              <a:rPr lang="en" sz="932">
                <a:latin typeface="Arial"/>
                <a:ea typeface="Arial"/>
                <a:cs typeface="Arial"/>
                <a:sym typeface="Arial"/>
              </a:rPr>
              <a:t> 1. Data Manipulation: [describe data processing needs]</a:t>
            </a:r>
            <a:br>
              <a:rPr lang="en" sz="932">
                <a:latin typeface="Arial"/>
                <a:ea typeface="Arial"/>
                <a:cs typeface="Arial"/>
                <a:sym typeface="Arial"/>
              </a:rPr>
            </a:br>
            <a:r>
              <a:rPr lang="en" sz="932">
                <a:latin typeface="Arial"/>
                <a:ea typeface="Arial"/>
                <a:cs typeface="Arial"/>
                <a:sym typeface="Arial"/>
              </a:rPr>
              <a:t> 2. Visual Mapping: [describe visual encoding requirements]</a:t>
            </a:r>
            <a:br>
              <a:rPr lang="en" sz="932">
                <a:latin typeface="Arial"/>
                <a:ea typeface="Arial"/>
                <a:cs typeface="Arial"/>
                <a:sym typeface="Arial"/>
              </a:rPr>
            </a:br>
            <a:r>
              <a:rPr lang="en" sz="932">
                <a:latin typeface="Arial"/>
                <a:ea typeface="Arial"/>
                <a:cs typeface="Arial"/>
                <a:sym typeface="Arial"/>
              </a:rPr>
              <a:t> 3. Rendering: [specify rendering approach]</a:t>
            </a:r>
            <a:br>
              <a:rPr lang="en" sz="932">
                <a:latin typeface="Arial"/>
                <a:ea typeface="Arial"/>
                <a:cs typeface="Arial"/>
                <a:sym typeface="Arial"/>
              </a:rPr>
            </a:br>
            <a:endParaRPr sz="1765"/>
          </a:p>
        </p:txBody>
      </p:sp>
      <p:sp>
        <p:nvSpPr>
          <p:cNvPr id="780" name="Google Shape;780;p6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1" name="Google Shape;781;p68"/>
          <p:cNvSpPr/>
          <p:nvPr/>
        </p:nvSpPr>
        <p:spPr>
          <a:xfrm>
            <a:off x="334475" y="2285400"/>
            <a:ext cx="1274100" cy="5727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a:t>
            </a:r>
            <a:endParaRPr b="1">
              <a:latin typeface="Playfair Display"/>
              <a:ea typeface="Playfair Display"/>
              <a:cs typeface="Playfair Display"/>
              <a:sym typeface="Playfair Display"/>
            </a:endParaRPr>
          </a:p>
        </p:txBody>
      </p:sp>
      <p:sp>
        <p:nvSpPr>
          <p:cNvPr id="782" name="Google Shape;782;p68"/>
          <p:cNvSpPr/>
          <p:nvPr/>
        </p:nvSpPr>
        <p:spPr>
          <a:xfrm>
            <a:off x="7126500" y="2285400"/>
            <a:ext cx="1683000" cy="572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Visualization</a:t>
            </a:r>
            <a:endParaRPr b="1">
              <a:latin typeface="Playfair Display"/>
              <a:ea typeface="Playfair Display"/>
              <a:cs typeface="Playfair Display"/>
              <a:sym typeface="Playfair Display"/>
            </a:endParaRPr>
          </a:p>
        </p:txBody>
      </p:sp>
      <p:sp>
        <p:nvSpPr>
          <p:cNvPr id="783" name="Google Shape;783;p68"/>
          <p:cNvSpPr/>
          <p:nvPr/>
        </p:nvSpPr>
        <p:spPr>
          <a:xfrm>
            <a:off x="1985475" y="2285400"/>
            <a:ext cx="1479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a:t>
            </a:r>
            <a:endParaRPr b="1">
              <a:latin typeface="Playfair Display"/>
              <a:ea typeface="Playfair Display"/>
              <a:cs typeface="Playfair Display"/>
              <a:sym typeface="Playfair Display"/>
            </a:endParaRPr>
          </a:p>
          <a:p>
            <a:pPr indent="0" lvl="0" marL="0" rtl="0" algn="ctr">
              <a:spcBef>
                <a:spcPts val="0"/>
              </a:spcBef>
              <a:spcAft>
                <a:spcPts val="0"/>
              </a:spcAft>
              <a:buNone/>
            </a:pPr>
            <a:r>
              <a:rPr b="1" lang="en">
                <a:latin typeface="Playfair Display"/>
                <a:ea typeface="Playfair Display"/>
                <a:cs typeface="Playfair Display"/>
                <a:sym typeface="Playfair Display"/>
              </a:rPr>
              <a:t>Manipulation</a:t>
            </a:r>
            <a:endParaRPr b="1">
              <a:latin typeface="Playfair Display"/>
              <a:ea typeface="Playfair Display"/>
              <a:cs typeface="Playfair Display"/>
              <a:sym typeface="Playfair Display"/>
            </a:endParaRPr>
          </a:p>
        </p:txBody>
      </p:sp>
      <p:sp>
        <p:nvSpPr>
          <p:cNvPr id="784" name="Google Shape;784;p68"/>
          <p:cNvSpPr/>
          <p:nvPr/>
        </p:nvSpPr>
        <p:spPr>
          <a:xfrm>
            <a:off x="3536951" y="2285400"/>
            <a:ext cx="1598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Visual Mapping (Design)</a:t>
            </a:r>
            <a:endParaRPr b="1">
              <a:latin typeface="Playfair Display"/>
              <a:ea typeface="Playfair Display"/>
              <a:cs typeface="Playfair Display"/>
              <a:sym typeface="Playfair Display"/>
            </a:endParaRPr>
          </a:p>
        </p:txBody>
      </p:sp>
      <p:sp>
        <p:nvSpPr>
          <p:cNvPr id="785" name="Google Shape;785;p68"/>
          <p:cNvSpPr/>
          <p:nvPr/>
        </p:nvSpPr>
        <p:spPr>
          <a:xfrm>
            <a:off x="5207226" y="2285400"/>
            <a:ext cx="1598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Rendering</a:t>
            </a:r>
            <a:endParaRPr b="1">
              <a:latin typeface="Playfair Display"/>
              <a:ea typeface="Playfair Display"/>
              <a:cs typeface="Playfair Display"/>
              <a:sym typeface="Playfair Display"/>
            </a:endParaRPr>
          </a:p>
        </p:txBody>
      </p:sp>
      <p:sp>
        <p:nvSpPr>
          <p:cNvPr id="786" name="Google Shape;786;p68"/>
          <p:cNvSpPr/>
          <p:nvPr/>
        </p:nvSpPr>
        <p:spPr>
          <a:xfrm>
            <a:off x="1681075" y="2494469"/>
            <a:ext cx="231900" cy="2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layfair Display"/>
              <a:ea typeface="Playfair Display"/>
              <a:cs typeface="Playfair Display"/>
              <a:sym typeface="Playfair Display"/>
            </a:endParaRPr>
          </a:p>
        </p:txBody>
      </p:sp>
      <p:sp>
        <p:nvSpPr>
          <p:cNvPr id="787" name="Google Shape;787;p68"/>
          <p:cNvSpPr/>
          <p:nvPr/>
        </p:nvSpPr>
        <p:spPr>
          <a:xfrm>
            <a:off x="6877500" y="2494469"/>
            <a:ext cx="231900" cy="2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layfair Display"/>
              <a:ea typeface="Playfair Display"/>
              <a:cs typeface="Playfair Display"/>
              <a:sym typeface="Playfair Displ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Data Visualization Exercise</a:t>
            </a:r>
            <a:endParaRPr/>
          </a:p>
        </p:txBody>
      </p:sp>
      <p:sp>
        <p:nvSpPr>
          <p:cNvPr id="793" name="Google Shape;793;p69"/>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lnSpc>
                <a:spcPct val="150000"/>
              </a:lnSpc>
              <a:spcBef>
                <a:spcPts val="1600"/>
              </a:spcBef>
              <a:spcAft>
                <a:spcPts val="0"/>
              </a:spcAft>
              <a:buNone/>
            </a:pPr>
            <a:r>
              <a:rPr b="1" lang="en" sz="1600" u="sng">
                <a:solidFill>
                  <a:schemeClr val="hlink"/>
                </a:solidFill>
                <a:latin typeface="Times New Roman"/>
                <a:ea typeface="Times New Roman"/>
                <a:cs typeface="Times New Roman"/>
                <a:sym typeface="Times New Roman"/>
                <a:hlinkClick r:id="rId3"/>
              </a:rPr>
              <a:t>https://docs.google.com/document/d/12IynQxBxLK7qcemVdaV9DPIl2DpgacJ4tEqZrQE3wJg/edit?usp=sharing</a:t>
            </a:r>
            <a:endParaRPr b="1" sz="1600">
              <a:latin typeface="Times New Roman"/>
              <a:ea typeface="Times New Roman"/>
              <a:cs typeface="Times New Roman"/>
              <a:sym typeface="Times New Roman"/>
            </a:endParaRPr>
          </a:p>
          <a:p>
            <a:pPr indent="0" lvl="0" marL="0" rtl="0" algn="l">
              <a:lnSpc>
                <a:spcPct val="150000"/>
              </a:lnSpc>
              <a:spcBef>
                <a:spcPts val="1600"/>
              </a:spcBef>
              <a:spcAft>
                <a:spcPts val="0"/>
              </a:spcAft>
              <a:buClr>
                <a:schemeClr val="dk2"/>
              </a:buClr>
              <a:buSzPts val="1100"/>
              <a:buFont typeface="Arial"/>
              <a:buNone/>
            </a:pPr>
            <a:r>
              <a:rPr b="1" lang="en" sz="1600">
                <a:latin typeface="Times New Roman"/>
                <a:ea typeface="Times New Roman"/>
                <a:cs typeface="Times New Roman"/>
                <a:sym typeface="Times New Roman"/>
              </a:rPr>
              <a:t>Exercise Overview</a:t>
            </a:r>
            <a:endParaRPr b="1" sz="1600">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2"/>
              </a:buClr>
              <a:buSzPts val="1100"/>
              <a:buFont typeface="Arial"/>
              <a:buNone/>
            </a:pPr>
            <a:r>
              <a:rPr b="1" lang="en" sz="1500">
                <a:latin typeface="Times New Roman"/>
                <a:ea typeface="Times New Roman"/>
                <a:cs typeface="Times New Roman"/>
                <a:sym typeface="Times New Roman"/>
              </a:rPr>
              <a:t>Objective</a:t>
            </a:r>
            <a:r>
              <a:rPr lang="en" sz="1500">
                <a:latin typeface="Times New Roman"/>
                <a:ea typeface="Times New Roman"/>
                <a:cs typeface="Times New Roman"/>
                <a:sym typeface="Times New Roman"/>
              </a:rPr>
              <a:t>: Create an interactive D3.js visualization using a simple Kaggle dataset</a:t>
            </a:r>
            <a:endParaRPr sz="1500">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2"/>
              </a:buClr>
              <a:buSzPts val="1100"/>
              <a:buFont typeface="Arial"/>
              <a:buNone/>
            </a:pPr>
            <a:r>
              <a:rPr b="1" lang="en" sz="1500">
                <a:latin typeface="Times New Roman"/>
                <a:ea typeface="Times New Roman"/>
                <a:cs typeface="Times New Roman"/>
                <a:sym typeface="Times New Roman"/>
              </a:rPr>
              <a:t>Time</a:t>
            </a:r>
            <a:r>
              <a:rPr lang="en" sz="1500">
                <a:latin typeface="Times New Roman"/>
                <a:ea typeface="Times New Roman"/>
                <a:cs typeface="Times New Roman"/>
                <a:sym typeface="Times New Roman"/>
              </a:rPr>
              <a:t>: Approximately 20 minutes</a:t>
            </a:r>
            <a:endParaRPr sz="1500">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2"/>
              </a:buClr>
              <a:buSzPts val="1100"/>
              <a:buFont typeface="Arial"/>
              <a:buNone/>
            </a:pPr>
            <a:r>
              <a:rPr b="1" lang="en" sz="1500">
                <a:latin typeface="Times New Roman"/>
                <a:ea typeface="Times New Roman"/>
                <a:cs typeface="Times New Roman"/>
                <a:sym typeface="Times New Roman"/>
              </a:rPr>
              <a:t>Difficulty</a:t>
            </a:r>
            <a:r>
              <a:rPr lang="en" sz="1500">
                <a:latin typeface="Times New Roman"/>
                <a:ea typeface="Times New Roman"/>
                <a:cs typeface="Times New Roman"/>
                <a:sym typeface="Times New Roman"/>
              </a:rPr>
              <a:t>: Beginner-Intermediate</a:t>
            </a:r>
            <a:endParaRPr sz="1500">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2"/>
              </a:buClr>
              <a:buSzPts val="1100"/>
              <a:buFont typeface="Arial"/>
              <a:buNone/>
            </a:pPr>
            <a:r>
              <a:rPr b="1" lang="en" sz="1500">
                <a:latin typeface="Times New Roman"/>
                <a:ea typeface="Times New Roman"/>
                <a:cs typeface="Times New Roman"/>
                <a:sym typeface="Times New Roman"/>
              </a:rPr>
              <a:t>Dataset</a:t>
            </a:r>
            <a:r>
              <a:rPr lang="en" sz="1500">
                <a:latin typeface="Times New Roman"/>
                <a:ea typeface="Times New Roman"/>
                <a:cs typeface="Times New Roman"/>
                <a:sym typeface="Times New Roman"/>
              </a:rPr>
              <a:t>: "Chocolate Sales Data" (alternative options provided)</a:t>
            </a:r>
            <a:endParaRPr sz="15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 sz="1500">
                <a:latin typeface="Times New Roman"/>
                <a:ea typeface="Times New Roman"/>
                <a:cs typeface="Times New Roman"/>
                <a:sym typeface="Times New Roman"/>
              </a:rPr>
              <a:t>Submit the prompt (text format) and code with the compression: </a:t>
            </a:r>
            <a:r>
              <a:rPr b="1" lang="en" sz="1500" u="sng">
                <a:solidFill>
                  <a:schemeClr val="hlink"/>
                </a:solidFill>
                <a:latin typeface="Times New Roman"/>
                <a:ea typeface="Times New Roman"/>
                <a:cs typeface="Times New Roman"/>
                <a:sym typeface="Times New Roman"/>
                <a:hlinkClick r:id="rId4"/>
              </a:rPr>
              <a:t>dryjins@gmail.com</a:t>
            </a:r>
            <a:endParaRPr b="1" sz="15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b="1" sz="1500">
              <a:latin typeface="Times New Roman"/>
              <a:ea typeface="Times New Roman"/>
              <a:cs typeface="Times New Roman"/>
              <a:sym typeface="Times New Roman"/>
            </a:endParaRPr>
          </a:p>
          <a:p>
            <a:pPr indent="0" lvl="0" marL="0" rtl="0" algn="l">
              <a:lnSpc>
                <a:spcPct val="150000"/>
              </a:lnSpc>
              <a:spcBef>
                <a:spcPts val="1200"/>
              </a:spcBef>
              <a:spcAft>
                <a:spcPts val="1100"/>
              </a:spcAft>
              <a:buClr>
                <a:schemeClr val="dk2"/>
              </a:buClr>
              <a:buSzPts val="1100"/>
              <a:buFont typeface="Arial"/>
              <a:buNone/>
            </a:pPr>
            <a:r>
              <a:t/>
            </a:r>
            <a:endParaRPr b="1" sz="1500">
              <a:latin typeface="Times New Roman"/>
              <a:ea typeface="Times New Roman"/>
              <a:cs typeface="Times New Roman"/>
              <a:sym typeface="Times New Roman"/>
            </a:endParaRPr>
          </a:p>
        </p:txBody>
      </p:sp>
      <p:sp>
        <p:nvSpPr>
          <p:cNvPr id="794" name="Google Shape;794;p6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800" name="Google Shape;800;p70"/>
          <p:cNvSpPr txBox="1"/>
          <p:nvPr/>
        </p:nvSpPr>
        <p:spPr>
          <a:xfrm>
            <a:off x="146750" y="917175"/>
            <a:ext cx="42264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layfair Display"/>
              <a:buChar char="●"/>
            </a:pPr>
            <a:r>
              <a:rPr lang="en" u="sng">
                <a:solidFill>
                  <a:schemeClr val="hlink"/>
                </a:solidFill>
                <a:latin typeface="Playfair Display"/>
                <a:ea typeface="Playfair Display"/>
                <a:cs typeface="Playfair Display"/>
                <a:sym typeface="Playfair Display"/>
                <a:hlinkClick r:id="rId3"/>
              </a:rPr>
              <a:t>Harvard's visualization course (CS171)</a:t>
            </a:r>
            <a:endParaRPr>
              <a:latin typeface="Playfair Display"/>
              <a:ea typeface="Playfair Display"/>
              <a:cs typeface="Playfair Display"/>
              <a:sym typeface="Playfair Display"/>
            </a:endParaRPr>
          </a:p>
          <a:p>
            <a:pPr indent="-317500" lvl="0" marL="457200" rtl="0" algn="l">
              <a:lnSpc>
                <a:spcPct val="150000"/>
              </a:lnSpc>
              <a:spcBef>
                <a:spcPts val="0"/>
              </a:spcBef>
              <a:spcAft>
                <a:spcPts val="0"/>
              </a:spcAft>
              <a:buSzPts val="1400"/>
              <a:buFont typeface="Playfair Display"/>
              <a:buChar char="●"/>
            </a:pPr>
            <a:r>
              <a:rPr lang="en" u="sng">
                <a:solidFill>
                  <a:schemeClr val="hlink"/>
                </a:solidFill>
                <a:latin typeface="Playfair Display"/>
                <a:ea typeface="Playfair Display"/>
                <a:cs typeface="Playfair Display"/>
                <a:sym typeface="Playfair Display"/>
                <a:hlinkClick r:id="rId4"/>
              </a:rPr>
              <a:t>Codepen</a:t>
            </a:r>
            <a:endParaRPr>
              <a:latin typeface="Playfair Display"/>
              <a:ea typeface="Playfair Display"/>
              <a:cs typeface="Playfair Display"/>
              <a:sym typeface="Playfair Display"/>
            </a:endParaRPr>
          </a:p>
          <a:p>
            <a:pPr indent="-317500" lvl="0" marL="457200" rtl="0" algn="l">
              <a:lnSpc>
                <a:spcPct val="150000"/>
              </a:lnSpc>
              <a:spcBef>
                <a:spcPts val="0"/>
              </a:spcBef>
              <a:spcAft>
                <a:spcPts val="0"/>
              </a:spcAft>
              <a:buSzPts val="1400"/>
              <a:buFont typeface="Playfair Display"/>
              <a:buChar char="●"/>
            </a:pPr>
            <a:r>
              <a:rPr lang="en" u="sng">
                <a:solidFill>
                  <a:schemeClr val="hlink"/>
                </a:solidFill>
                <a:latin typeface="Playfair Display"/>
                <a:ea typeface="Playfair Display"/>
                <a:cs typeface="Playfair Display"/>
                <a:sym typeface="Playfair Display"/>
                <a:hlinkClick r:id="rId5"/>
              </a:rPr>
              <a:t>D3.js</a:t>
            </a:r>
            <a:endParaRPr>
              <a:latin typeface="Playfair Display"/>
              <a:ea typeface="Playfair Display"/>
              <a:cs typeface="Playfair Display"/>
              <a:sym typeface="Playfair Display"/>
            </a:endParaRPr>
          </a:p>
          <a:p>
            <a:pPr indent="-317500" lvl="0" marL="457200" rtl="0" algn="l">
              <a:lnSpc>
                <a:spcPct val="150000"/>
              </a:lnSpc>
              <a:spcBef>
                <a:spcPts val="0"/>
              </a:spcBef>
              <a:spcAft>
                <a:spcPts val="0"/>
              </a:spcAft>
              <a:buSzPts val="1400"/>
              <a:buFont typeface="Playfair Display"/>
              <a:buChar char="●"/>
            </a:pPr>
            <a:r>
              <a:rPr lang="en" u="sng">
                <a:solidFill>
                  <a:schemeClr val="hlink"/>
                </a:solidFill>
                <a:latin typeface="Playfair Display"/>
                <a:ea typeface="Playfair Display"/>
                <a:cs typeface="Playfair Display"/>
                <a:sym typeface="Playfair Display"/>
                <a:hlinkClick r:id="rId6"/>
              </a:rPr>
              <a:t>Starter project</a:t>
            </a:r>
            <a:endParaRPr>
              <a:latin typeface="Playfair Display"/>
              <a:ea typeface="Playfair Display"/>
              <a:cs typeface="Playfair Display"/>
              <a:sym typeface="Playfair Display"/>
            </a:endParaRPr>
          </a:p>
        </p:txBody>
      </p:sp>
      <p:sp>
        <p:nvSpPr>
          <p:cNvPr id="801" name="Google Shape;801;p7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Visualization Fundamentals</a:t>
            </a:r>
            <a:endParaRPr/>
          </a:p>
        </p:txBody>
      </p:sp>
      <p:sp>
        <p:nvSpPr>
          <p:cNvPr id="109" name="Google Shape;109;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0" name="Google Shape;110;p18"/>
          <p:cNvPicPr preferRelativeResize="0"/>
          <p:nvPr/>
        </p:nvPicPr>
        <p:blipFill>
          <a:blip r:embed="rId3">
            <a:alphaModFix/>
          </a:blip>
          <a:stretch>
            <a:fillRect/>
          </a:stretch>
        </p:blipFill>
        <p:spPr>
          <a:xfrm>
            <a:off x="7048524" y="1895800"/>
            <a:ext cx="1760999" cy="2727125"/>
          </a:xfrm>
          <a:prstGeom prst="rect">
            <a:avLst/>
          </a:prstGeom>
          <a:noFill/>
          <a:ln>
            <a:noFill/>
          </a:ln>
        </p:spPr>
      </p:pic>
      <p:pic>
        <p:nvPicPr>
          <p:cNvPr id="111" name="Google Shape;111;p18"/>
          <p:cNvPicPr preferRelativeResize="0"/>
          <p:nvPr/>
        </p:nvPicPr>
        <p:blipFill>
          <a:blip r:embed="rId4">
            <a:alphaModFix/>
          </a:blip>
          <a:stretch>
            <a:fillRect/>
          </a:stretch>
        </p:blipFill>
        <p:spPr>
          <a:xfrm rot="-5400000">
            <a:off x="-488413" y="2823975"/>
            <a:ext cx="2919925" cy="970325"/>
          </a:xfrm>
          <a:prstGeom prst="rect">
            <a:avLst/>
          </a:prstGeom>
          <a:noFill/>
          <a:ln>
            <a:noFill/>
          </a:ln>
        </p:spPr>
      </p:pic>
      <p:sp>
        <p:nvSpPr>
          <p:cNvPr id="112" name="Google Shape;112;p18"/>
          <p:cNvSpPr txBox="1"/>
          <p:nvPr/>
        </p:nvSpPr>
        <p:spPr>
          <a:xfrm>
            <a:off x="1806900" y="1926900"/>
            <a:ext cx="19284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Filtering</a:t>
            </a:r>
            <a:endParaRPr sz="1800">
              <a:solidFill>
                <a:schemeClr val="dk2"/>
              </a:solidFill>
              <a:latin typeface="Playfair Display"/>
              <a:ea typeface="Playfair Display"/>
              <a:cs typeface="Playfair Display"/>
              <a:sym typeface="Playfair Display"/>
            </a:endParaRPr>
          </a:p>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Transform</a:t>
            </a:r>
            <a:endParaRPr sz="1800">
              <a:solidFill>
                <a:schemeClr val="dk2"/>
              </a:solidFill>
              <a:latin typeface="Playfair Display"/>
              <a:ea typeface="Playfair Display"/>
              <a:cs typeface="Playfair Display"/>
              <a:sym typeface="Playfair Display"/>
            </a:endParaRPr>
          </a:p>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Outliers </a:t>
            </a:r>
            <a:endParaRPr sz="1800">
              <a:solidFill>
                <a:schemeClr val="dk2"/>
              </a:solidFill>
              <a:latin typeface="Playfair Display"/>
              <a:ea typeface="Playfair Display"/>
              <a:cs typeface="Playfair Display"/>
              <a:sym typeface="Playfair Display"/>
            </a:endParaRPr>
          </a:p>
        </p:txBody>
      </p:sp>
      <p:sp>
        <p:nvSpPr>
          <p:cNvPr id="113" name="Google Shape;113;p18"/>
          <p:cNvSpPr txBox="1"/>
          <p:nvPr/>
        </p:nvSpPr>
        <p:spPr>
          <a:xfrm>
            <a:off x="3510750" y="1895788"/>
            <a:ext cx="1928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Charts</a:t>
            </a:r>
            <a:endParaRPr sz="1800">
              <a:solidFill>
                <a:schemeClr val="dk2"/>
              </a:solidFill>
              <a:latin typeface="Playfair Display"/>
              <a:ea typeface="Playfair Display"/>
              <a:cs typeface="Playfair Display"/>
              <a:sym typeface="Playfair Display"/>
            </a:endParaRPr>
          </a:p>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Visual Encoding</a:t>
            </a:r>
            <a:endParaRPr sz="1800">
              <a:solidFill>
                <a:schemeClr val="dk2"/>
              </a:solidFill>
              <a:latin typeface="Playfair Display"/>
              <a:ea typeface="Playfair Display"/>
              <a:cs typeface="Playfair Display"/>
              <a:sym typeface="Playfair Display"/>
            </a:endParaRPr>
          </a:p>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Layout</a:t>
            </a:r>
            <a:endParaRPr sz="1800">
              <a:solidFill>
                <a:schemeClr val="dk2"/>
              </a:solidFill>
              <a:latin typeface="Playfair Display"/>
              <a:ea typeface="Playfair Display"/>
              <a:cs typeface="Playfair Display"/>
              <a:sym typeface="Playfair Display"/>
            </a:endParaRPr>
          </a:p>
        </p:txBody>
      </p:sp>
      <p:sp>
        <p:nvSpPr>
          <p:cNvPr id="114" name="Google Shape;114;p18"/>
          <p:cNvSpPr txBox="1"/>
          <p:nvPr/>
        </p:nvSpPr>
        <p:spPr>
          <a:xfrm>
            <a:off x="5057425" y="1895800"/>
            <a:ext cx="20520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Views</a:t>
            </a:r>
            <a:endParaRPr sz="1800">
              <a:solidFill>
                <a:schemeClr val="dk2"/>
              </a:solidFill>
              <a:latin typeface="Playfair Display"/>
              <a:ea typeface="Playfair Display"/>
              <a:cs typeface="Playfair Display"/>
              <a:sym typeface="Playfair Display"/>
            </a:endParaRPr>
          </a:p>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Interaction</a:t>
            </a:r>
            <a:endParaRPr sz="1800">
              <a:solidFill>
                <a:schemeClr val="dk2"/>
              </a:solidFill>
              <a:latin typeface="Playfair Display"/>
              <a:ea typeface="Playfair Display"/>
              <a:cs typeface="Playfair Display"/>
              <a:sym typeface="Playfair Display"/>
            </a:endParaRPr>
          </a:p>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Optimization</a:t>
            </a:r>
            <a:endParaRPr sz="1800">
              <a:solidFill>
                <a:schemeClr val="dk2"/>
              </a:solidFill>
              <a:latin typeface="Playfair Display"/>
              <a:ea typeface="Playfair Display"/>
              <a:cs typeface="Playfair Display"/>
              <a:sym typeface="Playfair Display"/>
            </a:endParaRPr>
          </a:p>
        </p:txBody>
      </p:sp>
      <p:pic>
        <p:nvPicPr>
          <p:cNvPr id="115" name="Google Shape;115;p18"/>
          <p:cNvPicPr preferRelativeResize="0"/>
          <p:nvPr/>
        </p:nvPicPr>
        <p:blipFill>
          <a:blip r:embed="rId5">
            <a:alphaModFix/>
          </a:blip>
          <a:stretch>
            <a:fillRect/>
          </a:stretch>
        </p:blipFill>
        <p:spPr>
          <a:xfrm>
            <a:off x="4309500" y="3164925"/>
            <a:ext cx="2622400" cy="1544700"/>
          </a:xfrm>
          <a:prstGeom prst="rect">
            <a:avLst/>
          </a:prstGeom>
          <a:noFill/>
          <a:ln>
            <a:noFill/>
          </a:ln>
        </p:spPr>
      </p:pic>
      <p:pic>
        <p:nvPicPr>
          <p:cNvPr id="116" name="Google Shape;116;p18"/>
          <p:cNvPicPr preferRelativeResize="0"/>
          <p:nvPr/>
        </p:nvPicPr>
        <p:blipFill>
          <a:blip r:embed="rId6">
            <a:alphaModFix/>
          </a:blip>
          <a:stretch>
            <a:fillRect/>
          </a:stretch>
        </p:blipFill>
        <p:spPr>
          <a:xfrm>
            <a:off x="1551767" y="3281475"/>
            <a:ext cx="2662671" cy="1395300"/>
          </a:xfrm>
          <a:prstGeom prst="rect">
            <a:avLst/>
          </a:prstGeom>
          <a:noFill/>
          <a:ln>
            <a:noFill/>
          </a:ln>
        </p:spPr>
      </p:pic>
      <p:sp>
        <p:nvSpPr>
          <p:cNvPr id="117" name="Google Shape;117;p18"/>
          <p:cNvSpPr/>
          <p:nvPr/>
        </p:nvSpPr>
        <p:spPr>
          <a:xfrm>
            <a:off x="334488" y="1079975"/>
            <a:ext cx="1274100" cy="5727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a:t>
            </a:r>
            <a:endParaRPr b="1">
              <a:latin typeface="Playfair Display"/>
              <a:ea typeface="Playfair Display"/>
              <a:cs typeface="Playfair Display"/>
              <a:sym typeface="Playfair Display"/>
            </a:endParaRPr>
          </a:p>
        </p:txBody>
      </p:sp>
      <p:sp>
        <p:nvSpPr>
          <p:cNvPr id="118" name="Google Shape;118;p18"/>
          <p:cNvSpPr/>
          <p:nvPr/>
        </p:nvSpPr>
        <p:spPr>
          <a:xfrm>
            <a:off x="7126513" y="1079975"/>
            <a:ext cx="1683000" cy="572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Visualization</a:t>
            </a:r>
            <a:endParaRPr b="1">
              <a:latin typeface="Playfair Display"/>
              <a:ea typeface="Playfair Display"/>
              <a:cs typeface="Playfair Display"/>
              <a:sym typeface="Playfair Display"/>
            </a:endParaRPr>
          </a:p>
        </p:txBody>
      </p:sp>
      <p:sp>
        <p:nvSpPr>
          <p:cNvPr id="119" name="Google Shape;119;p18"/>
          <p:cNvSpPr/>
          <p:nvPr/>
        </p:nvSpPr>
        <p:spPr>
          <a:xfrm>
            <a:off x="1985488" y="1079975"/>
            <a:ext cx="1479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a:t>
            </a:r>
            <a:endParaRPr b="1">
              <a:latin typeface="Playfair Display"/>
              <a:ea typeface="Playfair Display"/>
              <a:cs typeface="Playfair Display"/>
              <a:sym typeface="Playfair Display"/>
            </a:endParaRPr>
          </a:p>
          <a:p>
            <a:pPr indent="0" lvl="0" marL="0" rtl="0" algn="ctr">
              <a:spcBef>
                <a:spcPts val="0"/>
              </a:spcBef>
              <a:spcAft>
                <a:spcPts val="0"/>
              </a:spcAft>
              <a:buNone/>
            </a:pPr>
            <a:r>
              <a:rPr b="1" lang="en">
                <a:latin typeface="Playfair Display"/>
                <a:ea typeface="Playfair Display"/>
                <a:cs typeface="Playfair Display"/>
                <a:sym typeface="Playfair Display"/>
              </a:rPr>
              <a:t>Manipulation</a:t>
            </a:r>
            <a:endParaRPr b="1">
              <a:latin typeface="Playfair Display"/>
              <a:ea typeface="Playfair Display"/>
              <a:cs typeface="Playfair Display"/>
              <a:sym typeface="Playfair Display"/>
            </a:endParaRPr>
          </a:p>
        </p:txBody>
      </p:sp>
      <p:sp>
        <p:nvSpPr>
          <p:cNvPr id="120" name="Google Shape;120;p18"/>
          <p:cNvSpPr/>
          <p:nvPr/>
        </p:nvSpPr>
        <p:spPr>
          <a:xfrm>
            <a:off x="3536964" y="1079975"/>
            <a:ext cx="1598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Visual Mapping (Design)</a:t>
            </a:r>
            <a:endParaRPr b="1">
              <a:latin typeface="Playfair Display"/>
              <a:ea typeface="Playfair Display"/>
              <a:cs typeface="Playfair Display"/>
              <a:sym typeface="Playfair Display"/>
            </a:endParaRPr>
          </a:p>
        </p:txBody>
      </p:sp>
      <p:sp>
        <p:nvSpPr>
          <p:cNvPr id="121" name="Google Shape;121;p18"/>
          <p:cNvSpPr/>
          <p:nvPr/>
        </p:nvSpPr>
        <p:spPr>
          <a:xfrm>
            <a:off x="5207239" y="1079975"/>
            <a:ext cx="1598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Rendering</a:t>
            </a:r>
            <a:endParaRPr b="1">
              <a:latin typeface="Playfair Display"/>
              <a:ea typeface="Playfair Display"/>
              <a:cs typeface="Playfair Display"/>
              <a:sym typeface="Playfair Display"/>
            </a:endParaRPr>
          </a:p>
        </p:txBody>
      </p:sp>
      <p:sp>
        <p:nvSpPr>
          <p:cNvPr id="122" name="Google Shape;122;p18"/>
          <p:cNvSpPr/>
          <p:nvPr/>
        </p:nvSpPr>
        <p:spPr>
          <a:xfrm>
            <a:off x="1681088" y="1289044"/>
            <a:ext cx="231900" cy="2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layfair Display"/>
              <a:ea typeface="Playfair Display"/>
              <a:cs typeface="Playfair Display"/>
              <a:sym typeface="Playfair Display"/>
            </a:endParaRPr>
          </a:p>
        </p:txBody>
      </p:sp>
      <p:sp>
        <p:nvSpPr>
          <p:cNvPr id="123" name="Google Shape;123;p18"/>
          <p:cNvSpPr/>
          <p:nvPr/>
        </p:nvSpPr>
        <p:spPr>
          <a:xfrm>
            <a:off x="6877513" y="1289044"/>
            <a:ext cx="231900" cy="2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Visualization Fundamentals</a:t>
            </a:r>
            <a:endParaRPr/>
          </a:p>
        </p:txBody>
      </p:sp>
      <p:sp>
        <p:nvSpPr>
          <p:cNvPr id="129" name="Google Shape;129;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9"/>
          <p:cNvSpPr/>
          <p:nvPr/>
        </p:nvSpPr>
        <p:spPr>
          <a:xfrm>
            <a:off x="334488" y="1079975"/>
            <a:ext cx="1274100" cy="5727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a:t>
            </a:r>
            <a:endParaRPr b="1">
              <a:latin typeface="Playfair Display"/>
              <a:ea typeface="Playfair Display"/>
              <a:cs typeface="Playfair Display"/>
              <a:sym typeface="Playfair Display"/>
            </a:endParaRPr>
          </a:p>
        </p:txBody>
      </p:sp>
      <p:sp>
        <p:nvSpPr>
          <p:cNvPr id="131" name="Google Shape;131;p19"/>
          <p:cNvSpPr/>
          <p:nvPr/>
        </p:nvSpPr>
        <p:spPr>
          <a:xfrm>
            <a:off x="7126513" y="1079975"/>
            <a:ext cx="1683000" cy="572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Visualization</a:t>
            </a:r>
            <a:endParaRPr b="1">
              <a:latin typeface="Playfair Display"/>
              <a:ea typeface="Playfair Display"/>
              <a:cs typeface="Playfair Display"/>
              <a:sym typeface="Playfair Display"/>
            </a:endParaRPr>
          </a:p>
        </p:txBody>
      </p:sp>
      <p:sp>
        <p:nvSpPr>
          <p:cNvPr id="132" name="Google Shape;132;p19"/>
          <p:cNvSpPr/>
          <p:nvPr/>
        </p:nvSpPr>
        <p:spPr>
          <a:xfrm>
            <a:off x="1985488" y="1079975"/>
            <a:ext cx="1479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a:t>
            </a:r>
            <a:endParaRPr b="1">
              <a:latin typeface="Playfair Display"/>
              <a:ea typeface="Playfair Display"/>
              <a:cs typeface="Playfair Display"/>
              <a:sym typeface="Playfair Display"/>
            </a:endParaRPr>
          </a:p>
          <a:p>
            <a:pPr indent="0" lvl="0" marL="0" rtl="0" algn="ctr">
              <a:spcBef>
                <a:spcPts val="0"/>
              </a:spcBef>
              <a:spcAft>
                <a:spcPts val="0"/>
              </a:spcAft>
              <a:buNone/>
            </a:pPr>
            <a:r>
              <a:rPr b="1" lang="en">
                <a:latin typeface="Playfair Display"/>
                <a:ea typeface="Playfair Display"/>
                <a:cs typeface="Playfair Display"/>
                <a:sym typeface="Playfair Display"/>
              </a:rPr>
              <a:t>Manipulation</a:t>
            </a:r>
            <a:endParaRPr b="1">
              <a:latin typeface="Playfair Display"/>
              <a:ea typeface="Playfair Display"/>
              <a:cs typeface="Playfair Display"/>
              <a:sym typeface="Playfair Display"/>
            </a:endParaRPr>
          </a:p>
        </p:txBody>
      </p:sp>
      <p:sp>
        <p:nvSpPr>
          <p:cNvPr id="133" name="Google Shape;133;p19"/>
          <p:cNvSpPr/>
          <p:nvPr/>
        </p:nvSpPr>
        <p:spPr>
          <a:xfrm>
            <a:off x="3536964" y="1079975"/>
            <a:ext cx="1598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Visual Mapping (Design)</a:t>
            </a:r>
            <a:endParaRPr b="1">
              <a:latin typeface="Playfair Display"/>
              <a:ea typeface="Playfair Display"/>
              <a:cs typeface="Playfair Display"/>
              <a:sym typeface="Playfair Display"/>
            </a:endParaRPr>
          </a:p>
        </p:txBody>
      </p:sp>
      <p:sp>
        <p:nvSpPr>
          <p:cNvPr id="134" name="Google Shape;134;p19"/>
          <p:cNvSpPr/>
          <p:nvPr/>
        </p:nvSpPr>
        <p:spPr>
          <a:xfrm>
            <a:off x="5207239" y="1079975"/>
            <a:ext cx="1598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Rendering</a:t>
            </a:r>
            <a:endParaRPr b="1">
              <a:latin typeface="Playfair Display"/>
              <a:ea typeface="Playfair Display"/>
              <a:cs typeface="Playfair Display"/>
              <a:sym typeface="Playfair Display"/>
            </a:endParaRPr>
          </a:p>
        </p:txBody>
      </p:sp>
      <p:sp>
        <p:nvSpPr>
          <p:cNvPr id="135" name="Google Shape;135;p19"/>
          <p:cNvSpPr/>
          <p:nvPr/>
        </p:nvSpPr>
        <p:spPr>
          <a:xfrm>
            <a:off x="1681088" y="1289044"/>
            <a:ext cx="231900" cy="2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layfair Display"/>
              <a:ea typeface="Playfair Display"/>
              <a:cs typeface="Playfair Display"/>
              <a:sym typeface="Playfair Display"/>
            </a:endParaRPr>
          </a:p>
        </p:txBody>
      </p:sp>
      <p:sp>
        <p:nvSpPr>
          <p:cNvPr id="136" name="Google Shape;136;p19"/>
          <p:cNvSpPr/>
          <p:nvPr/>
        </p:nvSpPr>
        <p:spPr>
          <a:xfrm>
            <a:off x="6877513" y="1289044"/>
            <a:ext cx="231900" cy="2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layfair Display"/>
              <a:ea typeface="Playfair Display"/>
              <a:cs typeface="Playfair Display"/>
              <a:sym typeface="Playfair Display"/>
            </a:endParaRPr>
          </a:p>
        </p:txBody>
      </p:sp>
      <p:pic>
        <p:nvPicPr>
          <p:cNvPr id="137" name="Google Shape;137;p19"/>
          <p:cNvPicPr preferRelativeResize="0"/>
          <p:nvPr/>
        </p:nvPicPr>
        <p:blipFill>
          <a:blip r:embed="rId3">
            <a:alphaModFix/>
          </a:blip>
          <a:stretch>
            <a:fillRect/>
          </a:stretch>
        </p:blipFill>
        <p:spPr>
          <a:xfrm>
            <a:off x="1519850" y="1805075"/>
            <a:ext cx="5704239" cy="3186026"/>
          </a:xfrm>
          <a:prstGeom prst="rect">
            <a:avLst/>
          </a:prstGeom>
          <a:noFill/>
          <a:ln>
            <a:noFill/>
          </a:ln>
        </p:spPr>
      </p:pic>
      <p:sp>
        <p:nvSpPr>
          <p:cNvPr id="138" name="Google Shape;138;p19"/>
          <p:cNvSpPr txBox="1"/>
          <p:nvPr/>
        </p:nvSpPr>
        <p:spPr>
          <a:xfrm>
            <a:off x="3232175" y="45530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A Neural Network Playground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Frameworks</a:t>
            </a:r>
            <a:endParaRPr/>
          </a:p>
        </p:txBody>
      </p:sp>
      <p:sp>
        <p:nvSpPr>
          <p:cNvPr id="144" name="Google Shape;144;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0"/>
          <p:cNvPicPr preferRelativeResize="0"/>
          <p:nvPr/>
        </p:nvPicPr>
        <p:blipFill>
          <a:blip r:embed="rId3">
            <a:alphaModFix/>
          </a:blip>
          <a:stretch>
            <a:fillRect/>
          </a:stretch>
        </p:blipFill>
        <p:spPr>
          <a:xfrm>
            <a:off x="4445075" y="1060762"/>
            <a:ext cx="3454346" cy="1943050"/>
          </a:xfrm>
          <a:prstGeom prst="rect">
            <a:avLst/>
          </a:prstGeom>
          <a:noFill/>
          <a:ln>
            <a:noFill/>
          </a:ln>
        </p:spPr>
      </p:pic>
      <p:pic>
        <p:nvPicPr>
          <p:cNvPr id="146" name="Google Shape;146;p20"/>
          <p:cNvPicPr preferRelativeResize="0"/>
          <p:nvPr/>
        </p:nvPicPr>
        <p:blipFill>
          <a:blip r:embed="rId4">
            <a:alphaModFix/>
          </a:blip>
          <a:stretch>
            <a:fillRect/>
          </a:stretch>
        </p:blipFill>
        <p:spPr>
          <a:xfrm>
            <a:off x="1173226" y="1017714"/>
            <a:ext cx="2629951" cy="2029126"/>
          </a:xfrm>
          <a:prstGeom prst="rect">
            <a:avLst/>
          </a:prstGeom>
          <a:noFill/>
          <a:ln>
            <a:noFill/>
          </a:ln>
        </p:spPr>
      </p:pic>
      <p:pic>
        <p:nvPicPr>
          <p:cNvPr id="147" name="Google Shape;147;p20"/>
          <p:cNvPicPr preferRelativeResize="0"/>
          <p:nvPr/>
        </p:nvPicPr>
        <p:blipFill>
          <a:blip r:embed="rId5">
            <a:alphaModFix/>
          </a:blip>
          <a:stretch>
            <a:fillRect/>
          </a:stretch>
        </p:blipFill>
        <p:spPr>
          <a:xfrm>
            <a:off x="1425097" y="3184550"/>
            <a:ext cx="4297253" cy="1853525"/>
          </a:xfrm>
          <a:prstGeom prst="rect">
            <a:avLst/>
          </a:prstGeom>
          <a:noFill/>
          <a:ln>
            <a:noFill/>
          </a:ln>
        </p:spPr>
      </p:pic>
      <p:sp>
        <p:nvSpPr>
          <p:cNvPr id="148" name="Google Shape;148;p20"/>
          <p:cNvSpPr txBox="1"/>
          <p:nvPr/>
        </p:nvSpPr>
        <p:spPr>
          <a:xfrm>
            <a:off x="5879850" y="3566250"/>
            <a:ext cx="28359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Opensource</a:t>
            </a:r>
            <a:endParaRPr sz="1800">
              <a:solidFill>
                <a:schemeClr val="dk2"/>
              </a:solidFill>
              <a:latin typeface="Playfair Display"/>
              <a:ea typeface="Playfair Display"/>
              <a:cs typeface="Playfair Display"/>
              <a:sym typeface="Playfair Display"/>
            </a:endParaRPr>
          </a:p>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Industrial Level</a:t>
            </a:r>
            <a:endParaRPr sz="1800">
              <a:solidFill>
                <a:schemeClr val="dk2"/>
              </a:solidFill>
              <a:latin typeface="Playfair Display"/>
              <a:ea typeface="Playfair Display"/>
              <a:cs typeface="Playfair Display"/>
              <a:sym typeface="Playfair Display"/>
            </a:endParaRPr>
          </a:p>
          <a:p>
            <a:pPr indent="-342900" lvl="0" marL="457200" rtl="0" algn="l">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Flexible Customization</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D3 Overview</a:t>
            </a:r>
            <a:endParaRPr/>
          </a:p>
        </p:txBody>
      </p:sp>
      <p:pic>
        <p:nvPicPr>
          <p:cNvPr id="154" name="Google Shape;154;p21"/>
          <p:cNvPicPr preferRelativeResize="0"/>
          <p:nvPr/>
        </p:nvPicPr>
        <p:blipFill>
          <a:blip r:embed="rId3">
            <a:alphaModFix/>
          </a:blip>
          <a:stretch>
            <a:fillRect/>
          </a:stretch>
        </p:blipFill>
        <p:spPr>
          <a:xfrm>
            <a:off x="3652325" y="1059975"/>
            <a:ext cx="5334000" cy="2809875"/>
          </a:xfrm>
          <a:prstGeom prst="rect">
            <a:avLst/>
          </a:prstGeom>
          <a:noFill/>
          <a:ln>
            <a:noFill/>
          </a:ln>
        </p:spPr>
      </p:pic>
      <p:sp>
        <p:nvSpPr>
          <p:cNvPr id="155" name="Google Shape;155;p21"/>
          <p:cNvSpPr txBox="1"/>
          <p:nvPr/>
        </p:nvSpPr>
        <p:spPr>
          <a:xfrm>
            <a:off x="114075" y="971800"/>
            <a:ext cx="34869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layfair Display"/>
              <a:buChar char="●"/>
            </a:pPr>
            <a:r>
              <a:rPr lang="en">
                <a:latin typeface="Playfair Display"/>
                <a:ea typeface="Playfair Display"/>
                <a:cs typeface="Playfair Display"/>
                <a:sym typeface="Playfair Display"/>
              </a:rPr>
              <a:t>D3.js is a JavaScript library for manipulating documents based on data.</a:t>
            </a:r>
            <a:endParaRPr>
              <a:latin typeface="Playfair Display"/>
              <a:ea typeface="Playfair Display"/>
              <a:cs typeface="Playfair Display"/>
              <a:sym typeface="Playfair Display"/>
            </a:endParaRPr>
          </a:p>
          <a:p>
            <a:pPr indent="-317500" lvl="0" marL="457200" rtl="0" algn="l">
              <a:lnSpc>
                <a:spcPct val="150000"/>
              </a:lnSpc>
              <a:spcBef>
                <a:spcPts val="0"/>
              </a:spcBef>
              <a:spcAft>
                <a:spcPts val="0"/>
              </a:spcAft>
              <a:buSzPts val="1400"/>
              <a:buFont typeface="Playfair Display"/>
              <a:buChar char="●"/>
            </a:pPr>
            <a:r>
              <a:rPr lang="en">
                <a:solidFill>
                  <a:schemeClr val="dk2"/>
                </a:solidFill>
                <a:latin typeface="Playfair Display"/>
                <a:ea typeface="Playfair Display"/>
                <a:cs typeface="Playfair Display"/>
                <a:sym typeface="Playfair Display"/>
              </a:rPr>
              <a:t>Data-Driven Documents (D3)</a:t>
            </a:r>
            <a:endParaRPr>
              <a:latin typeface="Playfair Display"/>
              <a:ea typeface="Playfair Display"/>
              <a:cs typeface="Playfair Display"/>
              <a:sym typeface="Playfair Display"/>
            </a:endParaRPr>
          </a:p>
          <a:p>
            <a:pPr indent="-317500" lvl="0" marL="457200" rtl="0" algn="l">
              <a:lnSpc>
                <a:spcPct val="150000"/>
              </a:lnSpc>
              <a:spcBef>
                <a:spcPts val="0"/>
              </a:spcBef>
              <a:spcAft>
                <a:spcPts val="0"/>
              </a:spcAft>
              <a:buSzPts val="1400"/>
              <a:buFont typeface="Playfair Display"/>
              <a:buChar char="●"/>
            </a:pPr>
            <a:r>
              <a:rPr lang="en">
                <a:latin typeface="Playfair Display"/>
                <a:ea typeface="Playfair Display"/>
                <a:cs typeface="Playfair Display"/>
                <a:sym typeface="Playfair Display"/>
              </a:rPr>
              <a:t>Provide unified interface for SVG, DOM and canvas</a:t>
            </a:r>
            <a:endParaRPr>
              <a:latin typeface="Playfair Display"/>
              <a:ea typeface="Playfair Display"/>
              <a:cs typeface="Playfair Display"/>
              <a:sym typeface="Playfair Display"/>
            </a:endParaRPr>
          </a:p>
          <a:p>
            <a:pPr indent="-317500" lvl="0" marL="457200" rtl="0" algn="l">
              <a:lnSpc>
                <a:spcPct val="150000"/>
              </a:lnSpc>
              <a:spcBef>
                <a:spcPts val="0"/>
              </a:spcBef>
              <a:spcAft>
                <a:spcPts val="0"/>
              </a:spcAft>
              <a:buSzPts val="1400"/>
              <a:buFont typeface="Playfair Display"/>
              <a:buChar char="●"/>
            </a:pPr>
            <a:r>
              <a:rPr b="1" lang="en">
                <a:solidFill>
                  <a:schemeClr val="dk2"/>
                </a:solidFill>
                <a:latin typeface="Playfair Display"/>
                <a:ea typeface="Playfair Display"/>
                <a:cs typeface="Playfair Display"/>
                <a:sym typeface="Playfair Display"/>
              </a:rPr>
              <a:t>You can access tons of example for visualizations!</a:t>
            </a:r>
            <a:endParaRPr b="1">
              <a:latin typeface="Playfair Display"/>
              <a:ea typeface="Playfair Display"/>
              <a:cs typeface="Playfair Display"/>
              <a:sym typeface="Playfair Display"/>
            </a:endParaRPr>
          </a:p>
          <a:p>
            <a:pPr indent="-317500" lvl="0" marL="457200" rtl="0" algn="l">
              <a:lnSpc>
                <a:spcPct val="150000"/>
              </a:lnSpc>
              <a:spcBef>
                <a:spcPts val="0"/>
              </a:spcBef>
              <a:spcAft>
                <a:spcPts val="0"/>
              </a:spcAft>
              <a:buSzPts val="1400"/>
              <a:buFont typeface="Playfair Display"/>
              <a:buChar char="●"/>
            </a:pPr>
            <a:r>
              <a:rPr lang="en" u="sng">
                <a:solidFill>
                  <a:schemeClr val="accent5"/>
                </a:solidFill>
                <a:latin typeface="Playfair Display"/>
                <a:ea typeface="Playfair Display"/>
                <a:cs typeface="Playfair Display"/>
                <a:sym typeface="Playfair Display"/>
                <a:hlinkClick r:id="rId4">
                  <a:extLst>
                    <a:ext uri="{A12FA001-AC4F-418D-AE19-62706E023703}">
                      <ahyp:hlinkClr val="tx"/>
                    </a:ext>
                  </a:extLst>
                </a:hlinkClick>
              </a:rPr>
              <a:t>https://d3js.org/</a:t>
            </a:r>
            <a:endParaRPr>
              <a:latin typeface="Playfair Display"/>
              <a:ea typeface="Playfair Display"/>
              <a:cs typeface="Playfair Display"/>
              <a:sym typeface="Playfair Display"/>
            </a:endParaRPr>
          </a:p>
        </p:txBody>
      </p:sp>
      <p:sp>
        <p:nvSpPr>
          <p:cNvPr id="156" name="Google Shape;156;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1"/>
          <p:cNvSpPr/>
          <p:nvPr/>
        </p:nvSpPr>
        <p:spPr>
          <a:xfrm>
            <a:off x="272338" y="4037025"/>
            <a:ext cx="1274100" cy="5727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a:t>
            </a:r>
            <a:endParaRPr b="1">
              <a:latin typeface="Playfair Display"/>
              <a:ea typeface="Playfair Display"/>
              <a:cs typeface="Playfair Display"/>
              <a:sym typeface="Playfair Display"/>
            </a:endParaRPr>
          </a:p>
        </p:txBody>
      </p:sp>
      <p:sp>
        <p:nvSpPr>
          <p:cNvPr id="158" name="Google Shape;158;p21"/>
          <p:cNvSpPr/>
          <p:nvPr/>
        </p:nvSpPr>
        <p:spPr>
          <a:xfrm>
            <a:off x="7064363" y="4037025"/>
            <a:ext cx="1683000" cy="572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Visualization</a:t>
            </a:r>
            <a:endParaRPr b="1">
              <a:latin typeface="Playfair Display"/>
              <a:ea typeface="Playfair Display"/>
              <a:cs typeface="Playfair Display"/>
              <a:sym typeface="Playfair Display"/>
            </a:endParaRPr>
          </a:p>
        </p:txBody>
      </p:sp>
      <p:sp>
        <p:nvSpPr>
          <p:cNvPr id="159" name="Google Shape;159;p21"/>
          <p:cNvSpPr/>
          <p:nvPr/>
        </p:nvSpPr>
        <p:spPr>
          <a:xfrm>
            <a:off x="1923338" y="4037025"/>
            <a:ext cx="1479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a:t>
            </a:r>
            <a:endParaRPr b="1">
              <a:latin typeface="Playfair Display"/>
              <a:ea typeface="Playfair Display"/>
              <a:cs typeface="Playfair Display"/>
              <a:sym typeface="Playfair Display"/>
            </a:endParaRPr>
          </a:p>
          <a:p>
            <a:pPr indent="0" lvl="0" marL="0" rtl="0" algn="ctr">
              <a:spcBef>
                <a:spcPts val="0"/>
              </a:spcBef>
              <a:spcAft>
                <a:spcPts val="0"/>
              </a:spcAft>
              <a:buNone/>
            </a:pPr>
            <a:r>
              <a:rPr b="1" lang="en">
                <a:latin typeface="Playfair Display"/>
                <a:ea typeface="Playfair Display"/>
                <a:cs typeface="Playfair Display"/>
                <a:sym typeface="Playfair Display"/>
              </a:rPr>
              <a:t>Manipulation</a:t>
            </a:r>
            <a:endParaRPr b="1">
              <a:latin typeface="Playfair Display"/>
              <a:ea typeface="Playfair Display"/>
              <a:cs typeface="Playfair Display"/>
              <a:sym typeface="Playfair Display"/>
            </a:endParaRPr>
          </a:p>
        </p:txBody>
      </p:sp>
      <p:sp>
        <p:nvSpPr>
          <p:cNvPr id="160" name="Google Shape;160;p21"/>
          <p:cNvSpPr/>
          <p:nvPr/>
        </p:nvSpPr>
        <p:spPr>
          <a:xfrm>
            <a:off x="3474814" y="4037025"/>
            <a:ext cx="1598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Visual Mapping (Design)</a:t>
            </a:r>
            <a:endParaRPr b="1">
              <a:latin typeface="Playfair Display"/>
              <a:ea typeface="Playfair Display"/>
              <a:cs typeface="Playfair Display"/>
              <a:sym typeface="Playfair Display"/>
            </a:endParaRPr>
          </a:p>
        </p:txBody>
      </p:sp>
      <p:sp>
        <p:nvSpPr>
          <p:cNvPr id="161" name="Google Shape;161;p21"/>
          <p:cNvSpPr/>
          <p:nvPr/>
        </p:nvSpPr>
        <p:spPr>
          <a:xfrm>
            <a:off x="5145089" y="4037025"/>
            <a:ext cx="15981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Rendering</a:t>
            </a:r>
            <a:endParaRPr b="1">
              <a:latin typeface="Playfair Display"/>
              <a:ea typeface="Playfair Display"/>
              <a:cs typeface="Playfair Display"/>
              <a:sym typeface="Playfair Display"/>
            </a:endParaRPr>
          </a:p>
        </p:txBody>
      </p:sp>
      <p:sp>
        <p:nvSpPr>
          <p:cNvPr id="162" name="Google Shape;162;p21"/>
          <p:cNvSpPr/>
          <p:nvPr/>
        </p:nvSpPr>
        <p:spPr>
          <a:xfrm>
            <a:off x="1618938" y="4246094"/>
            <a:ext cx="231900" cy="2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layfair Display"/>
              <a:ea typeface="Playfair Display"/>
              <a:cs typeface="Playfair Display"/>
              <a:sym typeface="Playfair Display"/>
            </a:endParaRPr>
          </a:p>
        </p:txBody>
      </p:sp>
      <p:sp>
        <p:nvSpPr>
          <p:cNvPr id="163" name="Google Shape;163;p21"/>
          <p:cNvSpPr/>
          <p:nvPr/>
        </p:nvSpPr>
        <p:spPr>
          <a:xfrm>
            <a:off x="6815363" y="4246094"/>
            <a:ext cx="231900" cy="2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layfair Display"/>
              <a:ea typeface="Playfair Display"/>
              <a:cs typeface="Playfair Display"/>
              <a:sym typeface="Playfair Display"/>
            </a:endParaRPr>
          </a:p>
        </p:txBody>
      </p:sp>
      <p:sp>
        <p:nvSpPr>
          <p:cNvPr id="164" name="Google Shape;164;p21"/>
          <p:cNvSpPr/>
          <p:nvPr/>
        </p:nvSpPr>
        <p:spPr>
          <a:xfrm>
            <a:off x="1872475" y="3970275"/>
            <a:ext cx="4915800" cy="7185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65" name="Google Shape;165;p21"/>
          <p:cNvSpPr txBox="1"/>
          <p:nvPr/>
        </p:nvSpPr>
        <p:spPr>
          <a:xfrm>
            <a:off x="5586375" y="4654700"/>
            <a:ext cx="42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D3 Support</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